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sldIdLst>
    <p:sldId id="256" r:id="rId2"/>
    <p:sldId id="259" r:id="rId3"/>
    <p:sldId id="257" r:id="rId4"/>
    <p:sldId id="258" r:id="rId5"/>
    <p:sldId id="260" r:id="rId6"/>
    <p:sldId id="261" r:id="rId7"/>
    <p:sldId id="262" r:id="rId8"/>
    <p:sldId id="263" r:id="rId9"/>
    <p:sldId id="264" r:id="rId10"/>
    <p:sldId id="265" r:id="rId11"/>
    <p:sldId id="277" r:id="rId12"/>
    <p:sldId id="267" r:id="rId13"/>
    <p:sldId id="268" r:id="rId14"/>
    <p:sldId id="269" r:id="rId15"/>
    <p:sldId id="266" r:id="rId16"/>
    <p:sldId id="270" r:id="rId17"/>
    <p:sldId id="271" r:id="rId18"/>
    <p:sldId id="272" r:id="rId19"/>
    <p:sldId id="273" r:id="rId20"/>
    <p:sldId id="274" r:id="rId21"/>
    <p:sldId id="275" r:id="rId22"/>
    <p:sldId id="276" r:id="rId23"/>
    <p:sldId id="278" r:id="rId24"/>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1" autoAdjust="0"/>
    <p:restoredTop sz="94660"/>
  </p:normalViewPr>
  <p:slideViewPr>
    <p:cSldViewPr>
      <p:cViewPr varScale="1">
        <p:scale>
          <a:sx n="51" d="100"/>
          <a:sy n="51" d="100"/>
        </p:scale>
        <p:origin x="-4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HN"/>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7BCA24-38B0-4EEE-B8C2-27E40AFA95FC}" type="datetimeFigureOut">
              <a:rPr lang="es-HN" smtClean="0"/>
              <a:pPr/>
              <a:t>25/11/2009</a:t>
            </a:fld>
            <a:endParaRPr lang="es-HN"/>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HN"/>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HN"/>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HN"/>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243460-27D5-4071-AAEB-081E7E9684CE}" type="slidenum">
              <a:rPr lang="es-HN" smtClean="0"/>
              <a:pPr/>
              <a:t>‹#›</a:t>
            </a:fld>
            <a:endParaRPr lang="es-H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HN" dirty="0"/>
          </a:p>
        </p:txBody>
      </p:sp>
      <p:sp>
        <p:nvSpPr>
          <p:cNvPr id="4" name="3 Marcador de número de diapositiva"/>
          <p:cNvSpPr>
            <a:spLocks noGrp="1"/>
          </p:cNvSpPr>
          <p:nvPr>
            <p:ph type="sldNum" sz="quarter" idx="10"/>
          </p:nvPr>
        </p:nvSpPr>
        <p:spPr/>
        <p:txBody>
          <a:bodyPr/>
          <a:lstStyle/>
          <a:p>
            <a:fld id="{DD243460-27D5-4071-AAEB-081E7E9684CE}" type="slidenum">
              <a:rPr lang="es-HN" smtClean="0"/>
              <a:pPr/>
              <a:t>18</a:t>
            </a:fld>
            <a:endParaRPr lang="es-H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s-ES" smtClean="0"/>
              <a:t>Haga clic para modificar el estilo de título del patrón</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dirty="0"/>
          </a:p>
        </p:txBody>
      </p:sp>
      <p:sp>
        <p:nvSpPr>
          <p:cNvPr id="30" name="Date Placeholder 29"/>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19" name="Footer Placeholder 18"/>
          <p:cNvSpPr>
            <a:spLocks noGrp="1"/>
          </p:cNvSpPr>
          <p:nvPr>
            <p:ph type="ftr" sz="quarter" idx="11"/>
          </p:nvPr>
        </p:nvSpPr>
        <p:spPr/>
        <p:txBody>
          <a:bodyPr/>
          <a:lstStyle/>
          <a:p>
            <a:endParaRPr lang="es-HN"/>
          </a:p>
        </p:txBody>
      </p:sp>
      <p:sp>
        <p:nvSpPr>
          <p:cNvPr id="27" name="Slide Number Placeholder 26"/>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5" name="Footer Placeholder 4"/>
          <p:cNvSpPr>
            <a:spLocks noGrp="1"/>
          </p:cNvSpPr>
          <p:nvPr>
            <p:ph type="ftr" sz="quarter" idx="11"/>
          </p:nvPr>
        </p:nvSpPr>
        <p:spPr/>
        <p:txBody>
          <a:bodyPr/>
          <a:lstStyle/>
          <a:p>
            <a:endParaRPr lang="es-HN"/>
          </a:p>
        </p:txBody>
      </p:sp>
      <p:sp>
        <p:nvSpPr>
          <p:cNvPr id="6" name="Slide Number Placeholder 5"/>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5" name="Footer Placeholder 4"/>
          <p:cNvSpPr>
            <a:spLocks noGrp="1"/>
          </p:cNvSpPr>
          <p:nvPr>
            <p:ph type="ftr" sz="quarter" idx="11"/>
          </p:nvPr>
        </p:nvSpPr>
        <p:spPr/>
        <p:txBody>
          <a:bodyPr/>
          <a:lstStyle/>
          <a:p>
            <a:endParaRPr lang="es-HN"/>
          </a:p>
        </p:txBody>
      </p:sp>
      <p:sp>
        <p:nvSpPr>
          <p:cNvPr id="6" name="Slide Number Placeholder 5"/>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5" name="Footer Placeholder 4"/>
          <p:cNvSpPr>
            <a:spLocks noGrp="1"/>
          </p:cNvSpPr>
          <p:nvPr>
            <p:ph type="ftr" sz="quarter" idx="11"/>
          </p:nvPr>
        </p:nvSpPr>
        <p:spPr/>
        <p:txBody>
          <a:bodyPr/>
          <a:lstStyle/>
          <a:p>
            <a:endParaRPr lang="es-HN"/>
          </a:p>
        </p:txBody>
      </p:sp>
      <p:sp>
        <p:nvSpPr>
          <p:cNvPr id="6" name="Slide Number Placeholder 5"/>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2352677"/>
            <a:ext cx="7772400" cy="1509712"/>
          </a:xfrm>
        </p:spPr>
        <p:txBody>
          <a:bodyPr anchor="t"/>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5" name="Footer Placeholder 4"/>
          <p:cNvSpPr>
            <a:spLocks noGrp="1"/>
          </p:cNvSpPr>
          <p:nvPr>
            <p:ph type="ftr" sz="quarter" idx="11"/>
          </p:nvPr>
        </p:nvSpPr>
        <p:spPr/>
        <p:txBody>
          <a:bodyPr/>
          <a:lstStyle/>
          <a:p>
            <a:endParaRPr lang="es-HN"/>
          </a:p>
        </p:txBody>
      </p:sp>
      <p:sp>
        <p:nvSpPr>
          <p:cNvPr id="6" name="Slide Number Placeholder 5"/>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6" name="Footer Placeholder 5"/>
          <p:cNvSpPr>
            <a:spLocks noGrp="1"/>
          </p:cNvSpPr>
          <p:nvPr>
            <p:ph type="ftr" sz="quarter" idx="11"/>
          </p:nvPr>
        </p:nvSpPr>
        <p:spPr/>
        <p:txBody>
          <a:bodyPr/>
          <a:lstStyle/>
          <a:p>
            <a:endParaRPr lang="es-HN"/>
          </a:p>
        </p:txBody>
      </p:sp>
      <p:sp>
        <p:nvSpPr>
          <p:cNvPr id="7" name="Slide Number Placeholder 6"/>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nchor="b"/>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8" name="Footer Placeholder 7"/>
          <p:cNvSpPr>
            <a:spLocks noGrp="1"/>
          </p:cNvSpPr>
          <p:nvPr>
            <p:ph type="ftr" sz="quarter" idx="11"/>
          </p:nvPr>
        </p:nvSpPr>
        <p:spPr/>
        <p:txBody>
          <a:bodyPr/>
          <a:lstStyle/>
          <a:p>
            <a:endParaRPr lang="es-HN"/>
          </a:p>
        </p:txBody>
      </p:sp>
      <p:sp>
        <p:nvSpPr>
          <p:cNvPr id="9" name="Slide Number Placeholder 8"/>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tIns="9144" bIns="9144" anchor="b"/>
          <a:lstStyle>
            <a:lvl1pPr>
              <a:defRPr sz="4800" cap="none" baseline="0">
                <a:effectLst>
                  <a:outerShdw blurRad="30000" dist="30000" dir="2700000" algn="tl" rotWithShape="0">
                    <a:schemeClr val="bg2">
                      <a:shade val="45000"/>
                      <a:satMod val="150000"/>
                      <a:alpha val="90000"/>
                    </a:schemeClr>
                  </a:outerShdw>
                </a:effectLst>
              </a:defRPr>
            </a:lvl1p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3" name="Footer Placeholder 2"/>
          <p:cNvSpPr>
            <a:spLocks noGrp="1"/>
          </p:cNvSpPr>
          <p:nvPr>
            <p:ph type="ftr" sz="quarter" idx="11"/>
          </p:nvPr>
        </p:nvSpPr>
        <p:spPr/>
        <p:txBody>
          <a:bodyPr/>
          <a:lstStyle/>
          <a:p>
            <a:endParaRPr lang="es-HN"/>
          </a:p>
        </p:txBody>
      </p:sp>
      <p:sp>
        <p:nvSpPr>
          <p:cNvPr id="4" name="Slide Number Placeholder 3"/>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nchor="b"/>
          <a:lstStyle>
            <a:lvl1pPr algn="l">
              <a:buNone/>
              <a:defRPr sz="5000" b="1"/>
            </a:lvl1pPr>
          </a:lstStyle>
          <a:p>
            <a:r>
              <a:rPr lang="es-ES" smtClean="0"/>
              <a:t>Haga clic para modificar el estilo de título del patrón</a:t>
            </a:r>
            <a:endParaRPr lang="en-US" dirty="0"/>
          </a:p>
        </p:txBody>
      </p:sp>
      <p:sp>
        <p:nvSpPr>
          <p:cNvPr id="3" name="Text Placeholder 2"/>
          <p:cNvSpPr>
            <a:spLocks noGrp="1"/>
          </p:cNvSpPr>
          <p:nvPr>
            <p:ph type="body" idx="2"/>
          </p:nvPr>
        </p:nvSpPr>
        <p:spPr>
          <a:xfrm>
            <a:off x="457200" y="1133856"/>
            <a:ext cx="2590800" cy="5181600"/>
          </a:xfrm>
        </p:spPr>
        <p:txBody>
          <a:bodyPr lIns="45720" t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6" name="Footer Placeholder 5"/>
          <p:cNvSpPr>
            <a:spLocks noGrp="1"/>
          </p:cNvSpPr>
          <p:nvPr>
            <p:ph type="ftr" sz="quarter" idx="11"/>
          </p:nvPr>
        </p:nvSpPr>
        <p:spPr/>
        <p:txBody>
          <a:bodyPr/>
          <a:lstStyle/>
          <a:p>
            <a:endParaRPr lang="es-HN"/>
          </a:p>
        </p:txBody>
      </p:sp>
      <p:sp>
        <p:nvSpPr>
          <p:cNvPr id="7" name="Slide Number Placeholder 6"/>
          <p:cNvSpPr>
            <a:spLocks noGrp="1"/>
          </p:cNvSpPr>
          <p:nvPr>
            <p:ph type="sldNum" sz="quarter" idx="12"/>
          </p:nvPr>
        </p:nvSpPr>
        <p:spPr/>
        <p:txBody>
          <a:bodyPr/>
          <a:lstStyle/>
          <a:p>
            <a:fld id="{1A02E89C-D142-44E9-9A4A-01F0C7A483B3}" type="slidenum">
              <a:rPr lang="es-HN" smtClean="0"/>
              <a:pPr/>
              <a:t>‹#›</a:t>
            </a:fld>
            <a:endParaRPr lang="es-H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nchor="b"/>
          <a:lstStyle>
            <a:lvl1pPr algn="r">
              <a:buNone/>
              <a:defRPr sz="2000" b="1"/>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lstStyle>
            <a:lvl1pPr>
              <a:buNone/>
              <a:defRPr sz="32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76240" y="2543176"/>
            <a:ext cx="3429000" cy="914400"/>
          </a:xfrm>
        </p:spPr>
        <p:txBody>
          <a:bodyPr lIns="0" tIns="0" rIns="0" bIns="0" anchor="t"/>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2AD30F3-1A28-434A-A87B-345FB8031189}" type="datetimeFigureOut">
              <a:rPr lang="es-HN" smtClean="0"/>
              <a:pPr/>
              <a:t>25/11/2009</a:t>
            </a:fld>
            <a:endParaRPr lang="es-HN"/>
          </a:p>
        </p:txBody>
      </p:sp>
      <p:sp>
        <p:nvSpPr>
          <p:cNvPr id="6" name="Footer Placeholder 5"/>
          <p:cNvSpPr>
            <a:spLocks noGrp="1"/>
          </p:cNvSpPr>
          <p:nvPr>
            <p:ph type="ftr" sz="quarter" idx="11"/>
          </p:nvPr>
        </p:nvSpPr>
        <p:spPr/>
        <p:txBody>
          <a:bodyPr/>
          <a:lstStyle/>
          <a:p>
            <a:endParaRPr lang="es-HN"/>
          </a:p>
        </p:txBody>
      </p:sp>
      <p:sp>
        <p:nvSpPr>
          <p:cNvPr id="7" name="Slide Number Placeholder 6"/>
          <p:cNvSpPr>
            <a:spLocks noGrp="1"/>
          </p:cNvSpPr>
          <p:nvPr>
            <p:ph type="sldNum" sz="quarter" idx="12"/>
          </p:nvPr>
        </p:nvSpPr>
        <p:spPr>
          <a:xfrm>
            <a:off x="8153400" y="6356350"/>
            <a:ext cx="533400" cy="365125"/>
          </a:xfrm>
        </p:spPr>
        <p:txBody>
          <a:bodyPr/>
          <a:lstStyle/>
          <a:p>
            <a:fld id="{1A02E89C-D142-44E9-9A4A-01F0C7A483B3}" type="slidenum">
              <a:rPr lang="es-HN" smtClean="0"/>
              <a:pPr/>
              <a:t>‹#›</a:t>
            </a:fld>
            <a:endParaRPr lang="es-H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es-ES" smtClean="0"/>
              <a:t>Haga clic para modificar el estilo de título del patrón</a:t>
            </a:r>
            <a:endParaRPr lang="en-US" dirty="0"/>
          </a:p>
        </p:txBody>
      </p:sp>
      <p:sp>
        <p:nvSpPr>
          <p:cNvPr id="30" name="Text Placeholder 29"/>
          <p:cNvSpPr>
            <a:spLocks noGrp="1"/>
          </p:cNvSpPr>
          <p:nvPr>
            <p:ph type="body" idx="1"/>
          </p:nvPr>
        </p:nvSpPr>
        <p:spPr>
          <a:xfrm>
            <a:off x="457200" y="2179637"/>
            <a:ext cx="8229600" cy="4114800"/>
          </a:xfrm>
          <a:prstGeom prst="rect">
            <a:avLst/>
          </a:prstGeom>
        </p:spPr>
        <p:txBody>
          <a:bodyPr vert="horz" lIns="9144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0" name="Date Placeholder 9"/>
          <p:cNvSpPr>
            <a:spLocks noGrp="1"/>
          </p:cNvSpPr>
          <p:nvPr>
            <p:ph type="dt" sz="half" idx="2"/>
          </p:nvPr>
        </p:nvSpPr>
        <p:spPr>
          <a:xfrm>
            <a:off x="457200" y="6356350"/>
            <a:ext cx="1981200" cy="365125"/>
          </a:xfrm>
          <a:prstGeom prst="rect">
            <a:avLst/>
          </a:prstGeom>
        </p:spPr>
        <p:txBody>
          <a:bodyPr vert="horz" anchor="b"/>
          <a:lstStyle>
            <a:lvl1pPr algn="ctr">
              <a:defRPr sz="1200">
                <a:solidFill>
                  <a:schemeClr val="tx2">
                    <a:shade val="50000"/>
                  </a:schemeClr>
                </a:solidFill>
              </a:defRPr>
            </a:lvl1pPr>
          </a:lstStyle>
          <a:p>
            <a:fld id="{32AD30F3-1A28-434A-A87B-345FB8031189}" type="datetimeFigureOut">
              <a:rPr lang="es-HN" smtClean="0"/>
              <a:pPr/>
              <a:t>25/11/2009</a:t>
            </a:fld>
            <a:endParaRPr lang="es-HN"/>
          </a:p>
        </p:txBody>
      </p:sp>
      <p:sp>
        <p:nvSpPr>
          <p:cNvPr id="22" name="Footer Placeholder 21"/>
          <p:cNvSpPr>
            <a:spLocks noGrp="1"/>
          </p:cNvSpPr>
          <p:nvPr>
            <p:ph type="ftr" sz="quarter" idx="3"/>
          </p:nvPr>
        </p:nvSpPr>
        <p:spPr>
          <a:xfrm>
            <a:off x="2438400" y="6356350"/>
            <a:ext cx="2895600" cy="365125"/>
          </a:xfrm>
          <a:prstGeom prst="rect">
            <a:avLst/>
          </a:prstGeom>
        </p:spPr>
        <p:txBody>
          <a:bodyPr vert="horz" lIns="0" anchor="b"/>
          <a:lstStyle>
            <a:lvl1pPr algn="l">
              <a:defRPr sz="1200">
                <a:solidFill>
                  <a:schemeClr val="tx2">
                    <a:shade val="50000"/>
                  </a:schemeClr>
                </a:solidFill>
              </a:defRPr>
            </a:lvl1pPr>
          </a:lstStyle>
          <a:p>
            <a:endParaRPr lang="es-HN"/>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lIns="91440" rIns="0" anchor="b"/>
          <a:lstStyle>
            <a:lvl1pPr algn="r">
              <a:defRPr sz="1400">
                <a:solidFill>
                  <a:schemeClr val="tx2">
                    <a:shade val="50000"/>
                  </a:schemeClr>
                </a:solidFill>
              </a:defRPr>
            </a:lvl1pPr>
          </a:lstStyle>
          <a:p>
            <a:fld id="{1A02E89C-D142-44E9-9A4A-01F0C7A483B3}" type="slidenum">
              <a:rPr lang="es-HN" smtClean="0"/>
              <a:pPr/>
              <a:t>‹#›</a:t>
            </a:fld>
            <a:endParaRPr lang="es-HN"/>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p:titleStyle>
    <p:bodyStyle>
      <a:lvl1pPr marL="320040" indent="-320040" algn="l" rtl="0" eaLnBrk="1" latinLnBrk="0" hangingPunct="1">
        <a:spcBef>
          <a:spcPct val="20000"/>
        </a:spcBef>
        <a:buClr>
          <a:schemeClr val="accent1"/>
        </a:buClr>
        <a:buSzPct val="70000"/>
        <a:buFont typeface="Wingdings 2"/>
        <a:buChar char=""/>
        <a:defRPr sz="3000" kern="1200">
          <a:solidFill>
            <a:schemeClr val="tx1"/>
          </a:solidFill>
          <a:latin typeface="+mn-lt"/>
          <a:ea typeface="+mn-ea"/>
          <a:cs typeface="+mn-cs"/>
        </a:defRPr>
      </a:lvl1pPr>
      <a:lvl2pPr marL="630936" indent="-274320" algn="l" rtl="0" eaLnBrk="1" latinLnBrk="0" hangingPunct="1">
        <a:spcBef>
          <a:spcPct val="20000"/>
        </a:spcBef>
        <a:buClr>
          <a:schemeClr val="accent2"/>
        </a:buClr>
        <a:buFont typeface="Wingdings 2"/>
        <a:buChar char=""/>
        <a:defRPr sz="2600" kern="1200">
          <a:solidFill>
            <a:schemeClr val="tx1"/>
          </a:solidFill>
          <a:latin typeface="+mn-lt"/>
          <a:ea typeface="+mn-ea"/>
          <a:cs typeface="+mn-cs"/>
        </a:defRPr>
      </a:lvl2pPr>
      <a:lvl3pPr marL="923544" indent="-274320" algn="l" rtl="0" eaLnBrk="1" latinLnBrk="0" hangingPunct="1">
        <a:spcBef>
          <a:spcPct val="20000"/>
        </a:spcBef>
        <a:buClr>
          <a:schemeClr val="accent3"/>
        </a:buClr>
        <a:buFont typeface="Wingdings 2"/>
        <a:buChar char=""/>
        <a:defRPr sz="2400" kern="1200">
          <a:solidFill>
            <a:schemeClr val="tx1"/>
          </a:solidFill>
          <a:latin typeface="+mn-lt"/>
          <a:ea typeface="+mn-ea"/>
          <a:cs typeface="+mn-cs"/>
        </a:defRPr>
      </a:lvl3pPr>
      <a:lvl4pPr marL="1188720" indent="-228600" algn="l" rtl="0" eaLnBrk="1" latinLnBrk="0" hangingPunct="1">
        <a:spcBef>
          <a:spcPct val="20000"/>
        </a:spcBef>
        <a:buClr>
          <a:schemeClr val="accent4"/>
        </a:buClr>
        <a:buFont typeface="Wingdings 2"/>
        <a:buChar char=""/>
        <a:defRPr sz="2200" kern="1200">
          <a:solidFill>
            <a:schemeClr val="tx1"/>
          </a:solidFill>
          <a:latin typeface="+mn-lt"/>
          <a:ea typeface="+mn-ea"/>
          <a:cs typeface="+mn-cs"/>
        </a:defRPr>
      </a:lvl4pPr>
      <a:lvl5pPr marL="1426464" indent="-228600" algn="l" rtl="0" eaLnBrk="1" latinLnBrk="0" hangingPunct="1">
        <a:spcBef>
          <a:spcPct val="20000"/>
        </a:spcBef>
        <a:buClr>
          <a:schemeClr val="accent5"/>
        </a:buClr>
        <a:buFont typeface="Wingdings 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rst7dIQ4hL8"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youtube.com/watch?v=AepqpTtKbwo"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youtube.com/watch?v=T-NlINHHKPI&amp;NR=1" TargetMode="External"/><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psychology.about.com/od/profilesofmajorthinkers/p/bio_skinner.htm" TargetMode="External"/><Relationship Id="rId3" Type="http://schemas.openxmlformats.org/officeDocument/2006/relationships/hyperlink" Target="http://en.wikipedia.org/wiki/B._F._Skinner#Inventions" TargetMode="External"/><Relationship Id="rId7" Type="http://schemas.openxmlformats.org/officeDocument/2006/relationships/hyperlink" Target="http://ww2.lafayette.edu/~allanr/books.htm" TargetMode="External"/><Relationship Id="rId2" Type="http://schemas.openxmlformats.org/officeDocument/2006/relationships/hyperlink" Target="http://www.bfskinner.org/BFSkinner/AboutSkinner.html" TargetMode="External"/><Relationship Id="rId1" Type="http://schemas.openxmlformats.org/officeDocument/2006/relationships/slideLayout" Target="../slideLayouts/slideLayout2.xml"/><Relationship Id="rId6" Type="http://schemas.openxmlformats.org/officeDocument/2006/relationships/hyperlink" Target="http://en.wikipedia.org/wiki/Radical_behaviorism" TargetMode="External"/><Relationship Id="rId5" Type="http://schemas.openxmlformats.org/officeDocument/2006/relationships/hyperlink" Target="http://www.answers.com/topic/b-f-skinner" TargetMode="External"/><Relationship Id="rId10" Type="http://schemas.openxmlformats.org/officeDocument/2006/relationships/hyperlink" Target="http://en.wikipedia.org/wiki/Verbal_Behavior_(book)" TargetMode="External"/><Relationship Id="rId4" Type="http://schemas.openxmlformats.org/officeDocument/2006/relationships/hyperlink" Target="http://webspace.ship.edu/cgboer/skinner.html" TargetMode="External"/><Relationship Id="rId9" Type="http://schemas.openxmlformats.org/officeDocument/2006/relationships/hyperlink" Target="http://www.biography.com/articles/BF-Skinner-948567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R37djtako3I&amp;feature=related" TargetMode="External"/><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HN" dirty="0" smtClean="0"/>
              <a:t>B.F. </a:t>
            </a:r>
            <a:r>
              <a:rPr lang="es-HN" dirty="0" err="1" smtClean="0"/>
              <a:t>Skinner</a:t>
            </a:r>
            <a:endParaRPr lang="es-HN" dirty="0"/>
          </a:p>
        </p:txBody>
      </p:sp>
      <p:sp>
        <p:nvSpPr>
          <p:cNvPr id="3" name="2 Subtítulo"/>
          <p:cNvSpPr>
            <a:spLocks noGrp="1"/>
          </p:cNvSpPr>
          <p:nvPr>
            <p:ph type="subTitle" idx="1"/>
          </p:nvPr>
        </p:nvSpPr>
        <p:spPr/>
        <p:txBody>
          <a:bodyPr/>
          <a:lstStyle/>
          <a:p>
            <a:r>
              <a:rPr lang="es-HN" dirty="0" err="1" smtClean="0"/>
              <a:t>By</a:t>
            </a:r>
            <a:r>
              <a:rPr lang="es-HN" dirty="0" smtClean="0"/>
              <a:t>: Michelle Lezama</a:t>
            </a:r>
            <a:endParaRPr lang="es-HN" dirty="0"/>
          </a:p>
        </p:txBody>
      </p:sp>
      <p:pic>
        <p:nvPicPr>
          <p:cNvPr id="50178" name="Picture 2" descr="http://idology.files.wordpress.com/2009/07/bfskinner.jpg"/>
          <p:cNvPicPr>
            <a:picLocks noChangeAspect="1" noChangeArrowheads="1"/>
          </p:cNvPicPr>
          <p:nvPr/>
        </p:nvPicPr>
        <p:blipFill>
          <a:blip r:embed="rId2" cstate="print"/>
          <a:srcRect/>
          <a:stretch>
            <a:fillRect/>
          </a:stretch>
        </p:blipFill>
        <p:spPr bwMode="auto">
          <a:xfrm>
            <a:off x="4572000" y="642918"/>
            <a:ext cx="4114800" cy="5838825"/>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Skinner’s</a:t>
            </a:r>
            <a:r>
              <a:rPr lang="es-HN" dirty="0" smtClean="0"/>
              <a:t> </a:t>
            </a:r>
            <a:r>
              <a:rPr lang="es-HN" dirty="0" err="1" smtClean="0"/>
              <a:t>Theory</a:t>
            </a:r>
            <a:r>
              <a:rPr lang="es-HN" dirty="0" smtClean="0"/>
              <a:t> </a:t>
            </a:r>
            <a:r>
              <a:rPr lang="es-HN" dirty="0" err="1" smtClean="0"/>
              <a:t>Expansions</a:t>
            </a:r>
            <a:endParaRPr lang="es-HN" dirty="0"/>
          </a:p>
        </p:txBody>
      </p:sp>
      <p:sp>
        <p:nvSpPr>
          <p:cNvPr id="3" name="2 Marcador de contenido"/>
          <p:cNvSpPr>
            <a:spLocks noGrp="1"/>
          </p:cNvSpPr>
          <p:nvPr>
            <p:ph idx="1"/>
          </p:nvPr>
        </p:nvSpPr>
        <p:spPr>
          <a:xfrm>
            <a:off x="214282" y="2179636"/>
            <a:ext cx="4714908" cy="4464073"/>
          </a:xfrm>
        </p:spPr>
        <p:txBody>
          <a:bodyPr>
            <a:normAutofit fontScale="77500" lnSpcReduction="20000"/>
          </a:bodyPr>
          <a:lstStyle/>
          <a:p>
            <a:r>
              <a:rPr lang="en-US" dirty="0" smtClean="0"/>
              <a:t>Skinner had to make his own rat pellets, a slow and tedious task.  So he decided to reduce the number of reinforcements he gave his rats for whatever behavior he was trying to condition.</a:t>
            </a:r>
          </a:p>
          <a:p>
            <a:r>
              <a:rPr lang="en-US" dirty="0" smtClean="0"/>
              <a:t>The rats kept operant behaviors at a stable rate and this led him to discover “schedules of reinforcement”.</a:t>
            </a:r>
          </a:p>
          <a:p>
            <a:r>
              <a:rPr lang="en-US" dirty="0" smtClean="0"/>
              <a:t>The measured behavior was as regular as a pulse beat and marked the beginning of the science of behavioral analysis.</a:t>
            </a:r>
            <a:endParaRPr lang="es-HN" dirty="0"/>
          </a:p>
        </p:txBody>
      </p:sp>
      <p:pic>
        <p:nvPicPr>
          <p:cNvPr id="60418" name="Picture 2" descr="http://elotroduarte.files.wordpress.com/2009/08/bf-skinner.jpg"/>
          <p:cNvPicPr>
            <a:picLocks noChangeAspect="1" noChangeArrowheads="1"/>
          </p:cNvPicPr>
          <p:nvPr/>
        </p:nvPicPr>
        <p:blipFill>
          <a:blip r:embed="rId2" cstate="print"/>
          <a:srcRect/>
          <a:stretch>
            <a:fillRect/>
          </a:stretch>
        </p:blipFill>
        <p:spPr bwMode="auto">
          <a:xfrm>
            <a:off x="5715008" y="2500306"/>
            <a:ext cx="2519981" cy="35719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
            <a:ext cx="8229600" cy="1524000"/>
          </a:xfrm>
        </p:spPr>
        <p:txBody>
          <a:bodyPr/>
          <a:lstStyle/>
          <a:p>
            <a:r>
              <a:rPr lang="es-HN" dirty="0" err="1" smtClean="0"/>
              <a:t>Skinner’s</a:t>
            </a:r>
            <a:r>
              <a:rPr lang="es-HN" dirty="0" smtClean="0"/>
              <a:t> </a:t>
            </a:r>
            <a:r>
              <a:rPr lang="es-HN" dirty="0" err="1" smtClean="0"/>
              <a:t>Theory</a:t>
            </a:r>
            <a:r>
              <a:rPr lang="es-HN" dirty="0" smtClean="0"/>
              <a:t> </a:t>
            </a:r>
            <a:r>
              <a:rPr lang="es-HN" dirty="0" err="1" smtClean="0"/>
              <a:t>Expansions</a:t>
            </a:r>
            <a:endParaRPr lang="es-HN" dirty="0"/>
          </a:p>
        </p:txBody>
      </p:sp>
      <p:sp>
        <p:nvSpPr>
          <p:cNvPr id="3" name="2 Marcador de contenido"/>
          <p:cNvSpPr>
            <a:spLocks noGrp="1"/>
          </p:cNvSpPr>
          <p:nvPr>
            <p:ph idx="1"/>
          </p:nvPr>
        </p:nvSpPr>
        <p:spPr>
          <a:xfrm>
            <a:off x="0" y="1571612"/>
            <a:ext cx="5500694" cy="5286388"/>
          </a:xfrm>
        </p:spPr>
        <p:txBody>
          <a:bodyPr>
            <a:normAutofit fontScale="62500" lnSpcReduction="20000"/>
          </a:bodyPr>
          <a:lstStyle/>
          <a:p>
            <a:r>
              <a:rPr lang="es-HN" dirty="0" err="1" smtClean="0"/>
              <a:t>Schedules</a:t>
            </a:r>
            <a:r>
              <a:rPr lang="es-HN" dirty="0" smtClean="0"/>
              <a:t> of </a:t>
            </a:r>
            <a:r>
              <a:rPr lang="es-HN" dirty="0" err="1" smtClean="0"/>
              <a:t>Reinforcement</a:t>
            </a:r>
            <a:r>
              <a:rPr lang="es-HN" dirty="0" smtClean="0"/>
              <a:t>:</a:t>
            </a:r>
          </a:p>
          <a:p>
            <a:r>
              <a:rPr lang="en-US" dirty="0" smtClean="0"/>
              <a:t>The fixed ratio schedule:  If the rat pressed the pedal three times he got a goodie.  Or five times.  Or twenty times. Or “x” times.  There is a fixed ratio between behaviors and </a:t>
            </a:r>
            <a:r>
              <a:rPr lang="en-US" dirty="0" err="1" smtClean="0"/>
              <a:t>reinforcers</a:t>
            </a:r>
            <a:r>
              <a:rPr lang="en-US" dirty="0" smtClean="0"/>
              <a:t>: 3 to 1, 5 to 1, 20 to 1, etc. </a:t>
            </a:r>
          </a:p>
          <a:p>
            <a:r>
              <a:rPr lang="en-US" dirty="0" smtClean="0"/>
              <a:t>The fixed interval schedule uses a timing device of some sort.  If the rat pressed the bar at least once during a particular stretch of time (say 20 seconds), then he got a goodie.  If he failed to do so, he didn’t get a goodie. But even if he hit that bar a hundred times during that 20 seconds, he still only got one goodie.</a:t>
            </a:r>
          </a:p>
          <a:p>
            <a:r>
              <a:rPr lang="en-US" dirty="0" smtClean="0"/>
              <a:t>Skinner also looked at variable   schedules. Variable ratio means you change the “x” each time . First it takes 3 presses to get a goodie, then 10, then 1, then 7 and so on.  Variable interval means you keep changing the time period. First 20 seconds, then 5, then 35, then 10 and so on. </a:t>
            </a:r>
          </a:p>
          <a:p>
            <a:endParaRPr lang="es-HN" dirty="0"/>
          </a:p>
        </p:txBody>
      </p:sp>
      <p:pic>
        <p:nvPicPr>
          <p:cNvPr id="73730" name="Picture 2" descr="http://www.jsu.edu/depart/psychology/sebac/Lab-People/jpeg/chamber1.jpg"/>
          <p:cNvPicPr>
            <a:picLocks noChangeAspect="1" noChangeArrowheads="1"/>
          </p:cNvPicPr>
          <p:nvPr/>
        </p:nvPicPr>
        <p:blipFill>
          <a:blip r:embed="rId2" cstate="print"/>
          <a:srcRect/>
          <a:stretch>
            <a:fillRect/>
          </a:stretch>
        </p:blipFill>
        <p:spPr bwMode="auto">
          <a:xfrm>
            <a:off x="5786446" y="2214554"/>
            <a:ext cx="3000396" cy="3467124"/>
          </a:xfrm>
          <a:prstGeom prst="rect">
            <a:avLst/>
          </a:prstGeom>
          <a:noFill/>
        </p:spPr>
      </p:pic>
      <p:sp>
        <p:nvSpPr>
          <p:cNvPr id="5" name="4 Rectángulo"/>
          <p:cNvSpPr/>
          <p:nvPr/>
        </p:nvSpPr>
        <p:spPr>
          <a:xfrm>
            <a:off x="5143504" y="6072206"/>
            <a:ext cx="3786214" cy="646331"/>
          </a:xfrm>
          <a:prstGeom prst="rect">
            <a:avLst/>
          </a:prstGeom>
        </p:spPr>
        <p:txBody>
          <a:bodyPr wrap="square">
            <a:spAutoFit/>
          </a:bodyPr>
          <a:lstStyle/>
          <a:p>
            <a:r>
              <a:rPr lang="es-HN" dirty="0" smtClean="0">
                <a:hlinkClick r:id="rId3"/>
              </a:rPr>
              <a:t>www.youtube.com/watch?v=rst7dIQ4hL8</a:t>
            </a:r>
            <a:endParaRPr lang="es-HN"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52"/>
            <a:ext cx="8229600" cy="1524000"/>
          </a:xfrm>
        </p:spPr>
        <p:txBody>
          <a:bodyPr/>
          <a:lstStyle/>
          <a:p>
            <a:r>
              <a:rPr lang="es-HN" dirty="0" err="1" smtClean="0"/>
              <a:t>Skinner’s</a:t>
            </a:r>
            <a:r>
              <a:rPr lang="es-HN" dirty="0" smtClean="0"/>
              <a:t> </a:t>
            </a:r>
            <a:r>
              <a:rPr lang="es-HN" dirty="0" err="1" smtClean="0"/>
              <a:t>Theory</a:t>
            </a:r>
            <a:r>
              <a:rPr lang="es-HN" dirty="0" smtClean="0"/>
              <a:t> </a:t>
            </a:r>
            <a:r>
              <a:rPr lang="es-HN" dirty="0" err="1" smtClean="0"/>
              <a:t>Expansions</a:t>
            </a:r>
            <a:endParaRPr lang="es-HN" dirty="0"/>
          </a:p>
        </p:txBody>
      </p:sp>
      <p:sp>
        <p:nvSpPr>
          <p:cNvPr id="3" name="2 Marcador de contenido"/>
          <p:cNvSpPr>
            <a:spLocks noGrp="1"/>
          </p:cNvSpPr>
          <p:nvPr>
            <p:ph idx="1"/>
          </p:nvPr>
        </p:nvSpPr>
        <p:spPr>
          <a:xfrm>
            <a:off x="4071934" y="1928826"/>
            <a:ext cx="4929222" cy="5143512"/>
          </a:xfrm>
        </p:spPr>
        <p:txBody>
          <a:bodyPr>
            <a:normAutofit fontScale="70000" lnSpcReduction="20000"/>
          </a:bodyPr>
          <a:lstStyle/>
          <a:p>
            <a:r>
              <a:rPr lang="en-US" dirty="0" smtClean="0"/>
              <a:t>After accomplishing the invention of this system, Skinner started asking himself whether he could get more complex sorts of behaviors using this. </a:t>
            </a:r>
          </a:p>
          <a:p>
            <a:r>
              <a:rPr lang="en-US" dirty="0" smtClean="0"/>
              <a:t>He responded with the idea of shaping, or “the method of successive approximations.”  </a:t>
            </a:r>
          </a:p>
          <a:p>
            <a:r>
              <a:rPr lang="en-US" dirty="0" smtClean="0"/>
              <a:t>Basically, it involved first reinforcing a behavior only vaguely similar to the one desired.  Once that was established, you look out for variations that come a little closer to what you want, and so on, until the animal performed a behavior that would never show up in ordinary life.  </a:t>
            </a:r>
          </a:p>
          <a:p>
            <a:r>
              <a:rPr lang="en-US" dirty="0" smtClean="0"/>
              <a:t>Skinner and his students have been successful in teaching simple animals to do some quite extraordinary things. </a:t>
            </a:r>
            <a:endParaRPr lang="es-HN" dirty="0"/>
          </a:p>
        </p:txBody>
      </p:sp>
      <p:pic>
        <p:nvPicPr>
          <p:cNvPr id="61442" name="Picture 2" descr="http://feww.files.wordpress.com/2008/03/skinner_box_scheme_01.png?w=505&amp;h=509"/>
          <p:cNvPicPr>
            <a:picLocks noChangeAspect="1" noChangeArrowheads="1"/>
          </p:cNvPicPr>
          <p:nvPr/>
        </p:nvPicPr>
        <p:blipFill>
          <a:blip r:embed="rId2" cstate="print"/>
          <a:srcRect/>
          <a:stretch>
            <a:fillRect/>
          </a:stretch>
        </p:blipFill>
        <p:spPr bwMode="auto">
          <a:xfrm>
            <a:off x="357158" y="2285992"/>
            <a:ext cx="3714775" cy="3745539"/>
          </a:xfrm>
          <a:prstGeom prst="rect">
            <a:avLst/>
          </a:prstGeom>
          <a:noFill/>
        </p:spPr>
      </p:pic>
      <p:sp>
        <p:nvSpPr>
          <p:cNvPr id="6" name="5 Rectángulo"/>
          <p:cNvSpPr/>
          <p:nvPr/>
        </p:nvSpPr>
        <p:spPr>
          <a:xfrm>
            <a:off x="214282" y="6000768"/>
            <a:ext cx="3929090" cy="646331"/>
          </a:xfrm>
          <a:prstGeom prst="rect">
            <a:avLst/>
          </a:prstGeom>
        </p:spPr>
        <p:txBody>
          <a:bodyPr wrap="square">
            <a:spAutoFit/>
          </a:bodyPr>
          <a:lstStyle/>
          <a:p>
            <a:r>
              <a:rPr lang="es-HN" dirty="0" smtClean="0">
                <a:hlinkClick r:id="rId3"/>
              </a:rPr>
              <a:t>www.youtube.com/watch?v=AepqpTtKbwo</a:t>
            </a:r>
            <a:endParaRPr lang="es-H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HN" dirty="0" err="1" smtClean="0"/>
              <a:t>The</a:t>
            </a:r>
            <a:r>
              <a:rPr lang="es-HN" dirty="0" smtClean="0"/>
              <a:t> Big </a:t>
            </a:r>
            <a:r>
              <a:rPr lang="es-HN" dirty="0" err="1" smtClean="0"/>
              <a:t>Theory</a:t>
            </a:r>
            <a:r>
              <a:rPr lang="es-HN" dirty="0" smtClean="0"/>
              <a:t>: Radical </a:t>
            </a:r>
            <a:r>
              <a:rPr lang="es-HN" dirty="0" err="1" smtClean="0"/>
              <a:t>Behaviorism</a:t>
            </a:r>
            <a:endParaRPr lang="es-HN" dirty="0"/>
          </a:p>
        </p:txBody>
      </p:sp>
      <p:sp>
        <p:nvSpPr>
          <p:cNvPr id="3" name="2 Marcador de contenido"/>
          <p:cNvSpPr>
            <a:spLocks noGrp="1"/>
          </p:cNvSpPr>
          <p:nvPr>
            <p:ph idx="1"/>
          </p:nvPr>
        </p:nvSpPr>
        <p:spPr>
          <a:xfrm>
            <a:off x="0" y="2143141"/>
            <a:ext cx="5000628" cy="4857759"/>
          </a:xfrm>
        </p:spPr>
        <p:txBody>
          <a:bodyPr>
            <a:normAutofit fontScale="77500" lnSpcReduction="20000"/>
          </a:bodyPr>
          <a:lstStyle/>
          <a:p>
            <a:r>
              <a:rPr lang="en-US" dirty="0" smtClean="0"/>
              <a:t> Through his different findings and the development of his system known as operant conditioning, Skinner developed a philosophy known as Radical behaviorism. </a:t>
            </a:r>
          </a:p>
          <a:p>
            <a:r>
              <a:rPr lang="en-US" dirty="0" smtClean="0"/>
              <a:t>It underlies the experimental analysis of behavior approach to psychology. </a:t>
            </a:r>
          </a:p>
          <a:p>
            <a:r>
              <a:rPr lang="en-US" dirty="0" smtClean="0"/>
              <a:t>The philosophy emerged during the reign of behaviorism. However, it bears little resemblance to other schools of behaviorism.</a:t>
            </a:r>
          </a:p>
          <a:p>
            <a:r>
              <a:rPr lang="en-US" dirty="0" smtClean="0"/>
              <a:t>It differs in aspects like the acceptance of mediating structures, the role of private events and emotions, and other areas.</a:t>
            </a:r>
          </a:p>
          <a:p>
            <a:endParaRPr lang="es-HN" dirty="0"/>
          </a:p>
        </p:txBody>
      </p:sp>
      <p:pic>
        <p:nvPicPr>
          <p:cNvPr id="63492" name="Picture 4" descr="http://www.freeinfosociety.com/media/images/1195.jpg"/>
          <p:cNvPicPr>
            <a:picLocks noChangeAspect="1" noChangeArrowheads="1"/>
          </p:cNvPicPr>
          <p:nvPr/>
        </p:nvPicPr>
        <p:blipFill>
          <a:blip r:embed="rId2" cstate="print"/>
          <a:srcRect/>
          <a:stretch>
            <a:fillRect/>
          </a:stretch>
        </p:blipFill>
        <p:spPr bwMode="auto">
          <a:xfrm>
            <a:off x="5286380" y="2428868"/>
            <a:ext cx="3429024" cy="384803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HN" dirty="0" smtClean="0"/>
              <a:t>RADICAL BEHAVIORISM</a:t>
            </a:r>
            <a:endParaRPr lang="es-HN" dirty="0"/>
          </a:p>
        </p:txBody>
      </p:sp>
      <p:sp>
        <p:nvSpPr>
          <p:cNvPr id="3" name="2 Marcador de contenido"/>
          <p:cNvSpPr>
            <a:spLocks noGrp="1"/>
          </p:cNvSpPr>
          <p:nvPr>
            <p:ph idx="1"/>
          </p:nvPr>
        </p:nvSpPr>
        <p:spPr>
          <a:xfrm>
            <a:off x="0" y="2179636"/>
            <a:ext cx="4714876" cy="4678363"/>
          </a:xfrm>
        </p:spPr>
        <p:txBody>
          <a:bodyPr>
            <a:normAutofit fontScale="85000" lnSpcReduction="20000"/>
          </a:bodyPr>
          <a:lstStyle/>
          <a:p>
            <a:r>
              <a:rPr lang="en-US" dirty="0" smtClean="0"/>
              <a:t>It proposes that all actions performed by an organism are determined and not free. </a:t>
            </a:r>
          </a:p>
          <a:p>
            <a:r>
              <a:rPr lang="en-US" dirty="0" smtClean="0"/>
              <a:t>It embraces the genetic and biological endowment and ultimately evolved nature of the organism and brings about a sort of mix between nature and nurture.</a:t>
            </a:r>
          </a:p>
          <a:p>
            <a:r>
              <a:rPr lang="en-US" dirty="0" smtClean="0"/>
              <a:t>It treats everything we do as behavior, including private events such as thinking and feeling.</a:t>
            </a:r>
          </a:p>
        </p:txBody>
      </p:sp>
      <p:pic>
        <p:nvPicPr>
          <p:cNvPr id="62466" name="Picture 2" descr="http://www.loshorcones.org/images/jpgs/skinner2.jpg"/>
          <p:cNvPicPr>
            <a:picLocks noChangeAspect="1" noChangeArrowheads="1"/>
          </p:cNvPicPr>
          <p:nvPr/>
        </p:nvPicPr>
        <p:blipFill>
          <a:blip r:embed="rId2" cstate="print"/>
          <a:srcRect/>
          <a:stretch>
            <a:fillRect/>
          </a:stretch>
        </p:blipFill>
        <p:spPr bwMode="auto">
          <a:xfrm>
            <a:off x="5286380" y="2143116"/>
            <a:ext cx="2786082" cy="448942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HN" dirty="0" err="1" smtClean="0"/>
              <a:t>Significant</a:t>
            </a:r>
            <a:r>
              <a:rPr lang="es-HN" dirty="0" smtClean="0"/>
              <a:t> </a:t>
            </a:r>
            <a:r>
              <a:rPr lang="es-HN" dirty="0" err="1" smtClean="0"/>
              <a:t>Inventions</a:t>
            </a:r>
            <a:endParaRPr lang="es-HN" dirty="0"/>
          </a:p>
        </p:txBody>
      </p:sp>
      <p:sp>
        <p:nvSpPr>
          <p:cNvPr id="3" name="2 Marcador de contenido"/>
          <p:cNvSpPr>
            <a:spLocks noGrp="1"/>
          </p:cNvSpPr>
          <p:nvPr>
            <p:ph idx="1"/>
          </p:nvPr>
        </p:nvSpPr>
        <p:spPr>
          <a:xfrm>
            <a:off x="0" y="2000240"/>
            <a:ext cx="9144000" cy="2786082"/>
          </a:xfrm>
        </p:spPr>
        <p:txBody>
          <a:bodyPr>
            <a:normAutofit fontScale="55000" lnSpcReduction="20000"/>
          </a:bodyPr>
          <a:lstStyle/>
          <a:p>
            <a:r>
              <a:rPr lang="en-US" dirty="0" smtClean="0"/>
              <a:t>Project Pigeon: </a:t>
            </a:r>
          </a:p>
          <a:p>
            <a:r>
              <a:rPr lang="en-US" dirty="0" smtClean="0"/>
              <a:t>In 1944 World War II was in full swing. Airplanes and bombs were common, but there were no missile guidance systems. </a:t>
            </a:r>
          </a:p>
          <a:p>
            <a:r>
              <a:rPr lang="en-US" dirty="0" smtClean="0"/>
              <a:t>Skinner sought funding for a top secret project to train pigeons to guide bombs. </a:t>
            </a:r>
          </a:p>
          <a:p>
            <a:r>
              <a:rPr lang="en-US" dirty="0" smtClean="0"/>
              <a:t>He trained pigeons to keep pecking a target that would hold a missile onto a target. The pigeons pecked reliably, even when falling rapidly and working with warlike noise all around them. </a:t>
            </a:r>
          </a:p>
          <a:p>
            <a:r>
              <a:rPr lang="en-US" dirty="0" smtClean="0"/>
              <a:t>Project Pigeon was discontinued because a more practical way of guiding missiles was discovered.</a:t>
            </a:r>
          </a:p>
          <a:p>
            <a:r>
              <a:rPr lang="en-US" dirty="0" smtClean="0"/>
              <a:t>Skinner discovered Pigeons behave more rapidly than rats, allowing more rapid discoveries of the effect of new contingencies. </a:t>
            </a:r>
            <a:br>
              <a:rPr lang="en-US" dirty="0" smtClean="0"/>
            </a:br>
            <a:endParaRPr lang="es-HN" dirty="0"/>
          </a:p>
        </p:txBody>
      </p:sp>
      <p:pic>
        <p:nvPicPr>
          <p:cNvPr id="59394" name="Picture 2" descr="http://www.mentalfloss.com/wp-content/uploads/2009/02/PigeonBomber.jpg"/>
          <p:cNvPicPr>
            <a:picLocks noChangeAspect="1" noChangeArrowheads="1"/>
          </p:cNvPicPr>
          <p:nvPr/>
        </p:nvPicPr>
        <p:blipFill>
          <a:blip r:embed="rId2" cstate="print"/>
          <a:srcRect/>
          <a:stretch>
            <a:fillRect/>
          </a:stretch>
        </p:blipFill>
        <p:spPr bwMode="auto">
          <a:xfrm>
            <a:off x="1714480" y="4500570"/>
            <a:ext cx="2500330" cy="2139171"/>
          </a:xfrm>
          <a:prstGeom prst="rect">
            <a:avLst/>
          </a:prstGeom>
          <a:noFill/>
        </p:spPr>
      </p:pic>
      <p:pic>
        <p:nvPicPr>
          <p:cNvPr id="59396" name="Picture 4" descr="http://www.skewsme.com/behavior/pigeon_bomb.jpg"/>
          <p:cNvPicPr>
            <a:picLocks noChangeAspect="1" noChangeArrowheads="1"/>
          </p:cNvPicPr>
          <p:nvPr/>
        </p:nvPicPr>
        <p:blipFill>
          <a:blip r:embed="rId3" cstate="print"/>
          <a:srcRect/>
          <a:stretch>
            <a:fillRect/>
          </a:stretch>
        </p:blipFill>
        <p:spPr bwMode="auto">
          <a:xfrm>
            <a:off x="4857752" y="4357694"/>
            <a:ext cx="3143240" cy="235743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Significant</a:t>
            </a:r>
            <a:r>
              <a:rPr lang="es-HN" dirty="0" smtClean="0"/>
              <a:t> </a:t>
            </a:r>
            <a:r>
              <a:rPr lang="es-HN" dirty="0" err="1" smtClean="0"/>
              <a:t>Inventions</a:t>
            </a:r>
            <a:endParaRPr lang="es-HN" dirty="0"/>
          </a:p>
        </p:txBody>
      </p:sp>
      <p:sp>
        <p:nvSpPr>
          <p:cNvPr id="3" name="2 Marcador de contenido"/>
          <p:cNvSpPr>
            <a:spLocks noGrp="1"/>
          </p:cNvSpPr>
          <p:nvPr>
            <p:ph idx="1"/>
          </p:nvPr>
        </p:nvSpPr>
        <p:spPr>
          <a:xfrm>
            <a:off x="457200" y="2179636"/>
            <a:ext cx="4614866" cy="4678363"/>
          </a:xfrm>
        </p:spPr>
        <p:txBody>
          <a:bodyPr>
            <a:normAutofit fontScale="70000" lnSpcReduction="20000"/>
          </a:bodyPr>
          <a:lstStyle/>
          <a:p>
            <a:r>
              <a:rPr lang="en-US" dirty="0" smtClean="0"/>
              <a:t>Air Crib:</a:t>
            </a:r>
          </a:p>
          <a:p>
            <a:r>
              <a:rPr lang="en-US" dirty="0" smtClean="0"/>
              <a:t>In an effort to help his wife cope with the day to day tasks of child rearing, Skinner thought he might be able to improve upon the standard crib. </a:t>
            </a:r>
          </a:p>
          <a:p>
            <a:r>
              <a:rPr lang="en-US" dirty="0" smtClean="0"/>
              <a:t>He invented the 'air-crib' to meet this challenge. </a:t>
            </a:r>
          </a:p>
          <a:p>
            <a:r>
              <a:rPr lang="en-US" dirty="0" smtClean="0"/>
              <a:t>An 'air-crib‘ is an easily-cleaned, temperature and humidity-controlled box Skinner designed to assist in the raising of babies.</a:t>
            </a:r>
          </a:p>
          <a:p>
            <a:r>
              <a:rPr lang="en-US" dirty="0" smtClean="0"/>
              <a:t>Air-cribs were later commercially manufactured by several companies. Air-cribs of some fashion are still used to this day.</a:t>
            </a:r>
          </a:p>
        </p:txBody>
      </p:sp>
      <p:pic>
        <p:nvPicPr>
          <p:cNvPr id="64514" name="Picture 2" descr="http://skeptically.org/sitebuildercontent/sitebuilderpictures/.pond/deborah-skinner-crib.jpg.w560h577.jpg"/>
          <p:cNvPicPr>
            <a:picLocks noChangeAspect="1" noChangeArrowheads="1"/>
          </p:cNvPicPr>
          <p:nvPr/>
        </p:nvPicPr>
        <p:blipFill>
          <a:blip r:embed="rId2" cstate="print"/>
          <a:srcRect/>
          <a:stretch>
            <a:fillRect/>
          </a:stretch>
        </p:blipFill>
        <p:spPr bwMode="auto">
          <a:xfrm>
            <a:off x="5072066" y="2285992"/>
            <a:ext cx="3813328" cy="392909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HN" dirty="0" err="1" smtClean="0"/>
              <a:t>Significant</a:t>
            </a:r>
            <a:r>
              <a:rPr lang="es-HN" dirty="0" smtClean="0"/>
              <a:t> </a:t>
            </a:r>
            <a:r>
              <a:rPr lang="es-HN" dirty="0" err="1" smtClean="0"/>
              <a:t>Inventions</a:t>
            </a:r>
            <a:endParaRPr lang="es-HN" dirty="0"/>
          </a:p>
        </p:txBody>
      </p:sp>
      <p:sp>
        <p:nvSpPr>
          <p:cNvPr id="3" name="2 Marcador de contenido"/>
          <p:cNvSpPr>
            <a:spLocks noGrp="1"/>
          </p:cNvSpPr>
          <p:nvPr>
            <p:ph idx="1"/>
          </p:nvPr>
        </p:nvSpPr>
        <p:spPr>
          <a:xfrm>
            <a:off x="0" y="2000240"/>
            <a:ext cx="5614998" cy="4857760"/>
          </a:xfrm>
        </p:spPr>
        <p:txBody>
          <a:bodyPr>
            <a:normAutofit fontScale="70000" lnSpcReduction="20000"/>
          </a:bodyPr>
          <a:lstStyle/>
          <a:p>
            <a:r>
              <a:rPr lang="en-US" dirty="0" smtClean="0"/>
              <a:t>Cumulative recorder:</a:t>
            </a:r>
          </a:p>
          <a:p>
            <a:r>
              <a:rPr lang="en-US" dirty="0" smtClean="0"/>
              <a:t>The cumulative recorder is an instrument used to automatically record behavior graphically. </a:t>
            </a:r>
          </a:p>
          <a:p>
            <a:r>
              <a:rPr lang="en-US" dirty="0" smtClean="0"/>
              <a:t>Initially, its graphing mechanism has consisted of a rotating drum of paper equipped with a marking needle. The needle would start at the bottom of the page and the drum would turn the roll of paper horizontally. </a:t>
            </a:r>
          </a:p>
          <a:p>
            <a:r>
              <a:rPr lang="en-US" dirty="0" smtClean="0"/>
              <a:t>Each response would result in the marking needle moving vertically along the paper. This made it possible for the rate of response to be calculated by finding the slope of the graph at a given point.</a:t>
            </a:r>
          </a:p>
          <a:p>
            <a:r>
              <a:rPr lang="en-US" dirty="0" smtClean="0"/>
              <a:t>The cumulative recorder provided a powerful analytical tool for studying schedules of reinforcement.</a:t>
            </a:r>
          </a:p>
          <a:p>
            <a:endParaRPr lang="es-HN" dirty="0"/>
          </a:p>
        </p:txBody>
      </p:sp>
      <p:pic>
        <p:nvPicPr>
          <p:cNvPr id="65538" name="Picture 2" descr="http://www.flyfishingdevon.co.uk/salmon/year3/psy364animal_models/cumrec.gif"/>
          <p:cNvPicPr>
            <a:picLocks noChangeAspect="1" noChangeArrowheads="1"/>
          </p:cNvPicPr>
          <p:nvPr/>
        </p:nvPicPr>
        <p:blipFill>
          <a:blip r:embed="rId2" cstate="print"/>
          <a:srcRect/>
          <a:stretch>
            <a:fillRect/>
          </a:stretch>
        </p:blipFill>
        <p:spPr bwMode="auto">
          <a:xfrm>
            <a:off x="5857883" y="3000372"/>
            <a:ext cx="3125413" cy="250033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8229600" cy="949817"/>
          </a:xfrm>
        </p:spPr>
        <p:txBody>
          <a:bodyPr/>
          <a:lstStyle/>
          <a:p>
            <a:pPr algn="ctr"/>
            <a:r>
              <a:rPr lang="es-HN" dirty="0" err="1" smtClean="0"/>
              <a:t>Published</a:t>
            </a:r>
            <a:r>
              <a:rPr lang="es-HN" dirty="0" smtClean="0"/>
              <a:t> </a:t>
            </a:r>
            <a:r>
              <a:rPr lang="es-HN" dirty="0" err="1" smtClean="0"/>
              <a:t>Books</a:t>
            </a:r>
            <a:endParaRPr lang="es-HN" dirty="0"/>
          </a:p>
        </p:txBody>
      </p:sp>
      <p:sp>
        <p:nvSpPr>
          <p:cNvPr id="3" name="2 Marcador de contenido"/>
          <p:cNvSpPr>
            <a:spLocks noGrp="1"/>
          </p:cNvSpPr>
          <p:nvPr>
            <p:ph idx="1"/>
          </p:nvPr>
        </p:nvSpPr>
        <p:spPr>
          <a:xfrm>
            <a:off x="0" y="1357298"/>
            <a:ext cx="5643570" cy="5500702"/>
          </a:xfrm>
        </p:spPr>
        <p:txBody>
          <a:bodyPr>
            <a:normAutofit fontScale="77500" lnSpcReduction="20000"/>
          </a:bodyPr>
          <a:lstStyle/>
          <a:p>
            <a:r>
              <a:rPr lang="en-US" dirty="0" smtClean="0"/>
              <a:t>The Behavior of Organisms: An Experimental Analysis (1938): First book by Skinner. Proposes his theory about operant conditioning.</a:t>
            </a:r>
          </a:p>
          <a:p>
            <a:r>
              <a:rPr lang="en-US" dirty="0" smtClean="0"/>
              <a:t>Walden Two  (1948): Perhaps Skinner’s most important book. It modeled a modern utopia were people developed modeling his ideas about operant conditioning.</a:t>
            </a:r>
            <a:endParaRPr lang="es-HN" dirty="0" smtClean="0"/>
          </a:p>
          <a:p>
            <a:r>
              <a:rPr lang="en-US" dirty="0" smtClean="0"/>
              <a:t>Science and Human Behavior  (1953): A novel about applying science to human affairs.</a:t>
            </a:r>
          </a:p>
          <a:p>
            <a:r>
              <a:rPr lang="en-US" dirty="0" smtClean="0"/>
              <a:t>Verbal Behavior (1957): A merely theoretical book about the study of the behavior with language and linguistics.</a:t>
            </a:r>
          </a:p>
          <a:p>
            <a:r>
              <a:rPr lang="en-US" dirty="0" smtClean="0"/>
              <a:t>Schedules of Reinforcement (1957): A summary of the idea of schedules of reinforcement in operant conditioning.</a:t>
            </a:r>
          </a:p>
        </p:txBody>
      </p:sp>
      <p:pic>
        <p:nvPicPr>
          <p:cNvPr id="72706" name="Picture 2" descr="http://beinecke.library.yale.edu/utopia/gallery_images/dt04.jpg"/>
          <p:cNvPicPr>
            <a:picLocks noChangeAspect="1" noChangeArrowheads="1"/>
          </p:cNvPicPr>
          <p:nvPr/>
        </p:nvPicPr>
        <p:blipFill>
          <a:blip r:embed="rId3" cstate="print"/>
          <a:srcRect/>
          <a:stretch>
            <a:fillRect/>
          </a:stretch>
        </p:blipFill>
        <p:spPr bwMode="auto">
          <a:xfrm>
            <a:off x="5500694" y="1714488"/>
            <a:ext cx="3143272" cy="4434871"/>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8229600" cy="842978"/>
          </a:xfrm>
        </p:spPr>
        <p:txBody>
          <a:bodyPr/>
          <a:lstStyle/>
          <a:p>
            <a:pPr algn="ctr"/>
            <a:r>
              <a:rPr lang="es-HN" dirty="0" err="1" smtClean="0"/>
              <a:t>Published</a:t>
            </a:r>
            <a:r>
              <a:rPr lang="es-HN" dirty="0" smtClean="0"/>
              <a:t> </a:t>
            </a:r>
            <a:r>
              <a:rPr lang="es-HN" dirty="0" err="1" smtClean="0"/>
              <a:t>Books</a:t>
            </a:r>
            <a:endParaRPr lang="es-HN" dirty="0"/>
          </a:p>
        </p:txBody>
      </p:sp>
      <p:sp>
        <p:nvSpPr>
          <p:cNvPr id="3" name="2 Marcador de contenido"/>
          <p:cNvSpPr>
            <a:spLocks noGrp="1"/>
          </p:cNvSpPr>
          <p:nvPr>
            <p:ph idx="1"/>
          </p:nvPr>
        </p:nvSpPr>
        <p:spPr>
          <a:xfrm>
            <a:off x="285720" y="1214422"/>
            <a:ext cx="5072098" cy="6286544"/>
          </a:xfrm>
        </p:spPr>
        <p:txBody>
          <a:bodyPr>
            <a:normAutofit fontScale="62500" lnSpcReduction="20000"/>
          </a:bodyPr>
          <a:lstStyle/>
          <a:p>
            <a:r>
              <a:rPr lang="en-US" dirty="0" smtClean="0"/>
              <a:t>Cumulative Record: A Selection of Papers (1959): Different published articles written by Skinner. Include a wide range of content. </a:t>
            </a:r>
          </a:p>
          <a:p>
            <a:r>
              <a:rPr lang="en-US" dirty="0" smtClean="0"/>
              <a:t>The Analysis of Behavior: A Program for Self Instruction(1961): Teaches the explicit prediction and control of the behavior of people.</a:t>
            </a:r>
          </a:p>
          <a:p>
            <a:r>
              <a:rPr lang="en-US" dirty="0" smtClean="0"/>
              <a:t>The Technology of Teaching  (1968)</a:t>
            </a:r>
          </a:p>
          <a:p>
            <a:r>
              <a:rPr lang="en-US" dirty="0" smtClean="0"/>
              <a:t>Contingencies of Reinforcement: A Theoretical Analysis (1969): A significantly theoretical approach to his system of operant conditioning and studying behavior.</a:t>
            </a:r>
          </a:p>
          <a:p>
            <a:r>
              <a:rPr lang="en-US" dirty="0" smtClean="0"/>
              <a:t>Beyond Freedom and Dignity (1971): One of his most controversial books. Establishes him as a social inventor and philosopher. The novel makes a connection between his ideas about behaviorism and the conflicts of humans and society.</a:t>
            </a:r>
          </a:p>
          <a:p>
            <a:r>
              <a:rPr lang="en-US" dirty="0" smtClean="0"/>
              <a:t>About Behaviorism (1974):  Skinner defines, analyzes and defends his controversial philosophy about behaviorism.</a:t>
            </a:r>
          </a:p>
        </p:txBody>
      </p:sp>
      <p:pic>
        <p:nvPicPr>
          <p:cNvPr id="71682" name="Picture 2" descr="http://g-ecx.images-amazon.com/images/G/01/ciu/b9/7d/13d8820dd7a0d54188a4f010.L._SL500_AA240_.jpg"/>
          <p:cNvPicPr>
            <a:picLocks noChangeAspect="1" noChangeArrowheads="1"/>
          </p:cNvPicPr>
          <p:nvPr/>
        </p:nvPicPr>
        <p:blipFill>
          <a:blip r:embed="rId2" cstate="print"/>
          <a:srcRect/>
          <a:stretch>
            <a:fillRect/>
          </a:stretch>
        </p:blipFill>
        <p:spPr bwMode="auto">
          <a:xfrm>
            <a:off x="5357818" y="2071678"/>
            <a:ext cx="3500430" cy="350043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HN" dirty="0" err="1" smtClean="0"/>
              <a:t>Introduction</a:t>
            </a:r>
            <a:endParaRPr lang="es-HN" dirty="0"/>
          </a:p>
        </p:txBody>
      </p:sp>
      <p:sp>
        <p:nvSpPr>
          <p:cNvPr id="3" name="2 Marcador de contenido"/>
          <p:cNvSpPr>
            <a:spLocks noGrp="1"/>
          </p:cNvSpPr>
          <p:nvPr>
            <p:ph idx="1"/>
          </p:nvPr>
        </p:nvSpPr>
        <p:spPr>
          <a:xfrm>
            <a:off x="4143372" y="2243158"/>
            <a:ext cx="4543428" cy="4114800"/>
          </a:xfrm>
        </p:spPr>
        <p:txBody>
          <a:bodyPr>
            <a:normAutofit fontScale="92500" lnSpcReduction="10000"/>
          </a:bodyPr>
          <a:lstStyle/>
          <a:p>
            <a:r>
              <a:rPr lang="es-HN" dirty="0" err="1" smtClean="0"/>
              <a:t>Burrhus</a:t>
            </a:r>
            <a:r>
              <a:rPr lang="es-HN" dirty="0" smtClean="0"/>
              <a:t> </a:t>
            </a:r>
            <a:r>
              <a:rPr lang="es-HN" dirty="0" err="1" smtClean="0"/>
              <a:t>Frederic</a:t>
            </a:r>
            <a:r>
              <a:rPr lang="es-HN" dirty="0" smtClean="0"/>
              <a:t> </a:t>
            </a:r>
            <a:r>
              <a:rPr lang="es-HN" dirty="0" err="1" smtClean="0"/>
              <a:t>Skinner</a:t>
            </a:r>
            <a:r>
              <a:rPr lang="es-HN" dirty="0" smtClean="0"/>
              <a:t> </a:t>
            </a:r>
            <a:r>
              <a:rPr lang="es-HN" dirty="0" err="1" smtClean="0"/>
              <a:t>was</a:t>
            </a:r>
            <a:r>
              <a:rPr lang="es-HN" dirty="0" smtClean="0"/>
              <a:t> </a:t>
            </a:r>
            <a:r>
              <a:rPr lang="es-HN" dirty="0" err="1" smtClean="0"/>
              <a:t>an</a:t>
            </a:r>
            <a:r>
              <a:rPr lang="es-HN" dirty="0" smtClean="0"/>
              <a:t> American </a:t>
            </a:r>
            <a:r>
              <a:rPr lang="es-HN" dirty="0" err="1" smtClean="0"/>
              <a:t>psychologist</a:t>
            </a:r>
            <a:r>
              <a:rPr lang="es-HN" dirty="0" smtClean="0"/>
              <a:t>, inventor, </a:t>
            </a:r>
            <a:r>
              <a:rPr lang="es-HN" dirty="0" err="1" smtClean="0"/>
              <a:t>author</a:t>
            </a:r>
            <a:r>
              <a:rPr lang="es-HN" dirty="0" smtClean="0"/>
              <a:t> and </a:t>
            </a:r>
            <a:r>
              <a:rPr lang="es-HN" dirty="0" err="1" smtClean="0"/>
              <a:t>poet</a:t>
            </a:r>
            <a:r>
              <a:rPr lang="es-HN" dirty="0" smtClean="0"/>
              <a:t>. </a:t>
            </a:r>
          </a:p>
          <a:p>
            <a:r>
              <a:rPr lang="es-HN" dirty="0" smtClean="0"/>
              <a:t>He </a:t>
            </a:r>
            <a:r>
              <a:rPr lang="es-HN" dirty="0" err="1" smtClean="0"/>
              <a:t>developed</a:t>
            </a:r>
            <a:r>
              <a:rPr lang="es-HN" dirty="0" smtClean="0"/>
              <a:t> </a:t>
            </a:r>
            <a:r>
              <a:rPr lang="es-HN" dirty="0" err="1" smtClean="0"/>
              <a:t>the</a:t>
            </a:r>
            <a:r>
              <a:rPr lang="es-HN" dirty="0" smtClean="0"/>
              <a:t> </a:t>
            </a:r>
            <a:r>
              <a:rPr lang="es-HN" dirty="0" err="1" smtClean="0"/>
              <a:t>system</a:t>
            </a:r>
            <a:r>
              <a:rPr lang="es-HN" dirty="0" smtClean="0"/>
              <a:t> of </a:t>
            </a:r>
            <a:r>
              <a:rPr lang="es-HN" dirty="0" err="1" smtClean="0"/>
              <a:t>operant</a:t>
            </a:r>
            <a:r>
              <a:rPr lang="es-HN" dirty="0" smtClean="0"/>
              <a:t> </a:t>
            </a:r>
            <a:r>
              <a:rPr lang="es-HN" dirty="0" err="1" smtClean="0"/>
              <a:t>conditioning</a:t>
            </a:r>
            <a:r>
              <a:rPr lang="es-HN" dirty="0" smtClean="0"/>
              <a:t> and </a:t>
            </a:r>
            <a:r>
              <a:rPr lang="es-HN" dirty="0" err="1" smtClean="0"/>
              <a:t>developed</a:t>
            </a:r>
            <a:r>
              <a:rPr lang="es-HN" dirty="0" smtClean="0"/>
              <a:t> </a:t>
            </a:r>
            <a:r>
              <a:rPr lang="es-HN" dirty="0" err="1" smtClean="0"/>
              <a:t>his</a:t>
            </a:r>
            <a:r>
              <a:rPr lang="es-HN" dirty="0" smtClean="0"/>
              <a:t> </a:t>
            </a:r>
            <a:r>
              <a:rPr lang="es-HN" dirty="0" err="1" smtClean="0"/>
              <a:t>own</a:t>
            </a:r>
            <a:r>
              <a:rPr lang="es-HN" dirty="0" smtClean="0"/>
              <a:t> </a:t>
            </a:r>
            <a:r>
              <a:rPr lang="es-HN" dirty="0" err="1" smtClean="0"/>
              <a:t>scientific</a:t>
            </a:r>
            <a:r>
              <a:rPr lang="es-HN" dirty="0" smtClean="0"/>
              <a:t> </a:t>
            </a:r>
            <a:r>
              <a:rPr lang="es-HN" dirty="0" err="1" smtClean="0"/>
              <a:t>philosophy</a:t>
            </a:r>
            <a:r>
              <a:rPr lang="es-HN" dirty="0" smtClean="0"/>
              <a:t> </a:t>
            </a:r>
            <a:r>
              <a:rPr lang="es-HN" dirty="0" err="1" smtClean="0"/>
              <a:t>known</a:t>
            </a:r>
            <a:r>
              <a:rPr lang="es-HN" dirty="0" smtClean="0"/>
              <a:t> as Radical </a:t>
            </a:r>
            <a:r>
              <a:rPr lang="es-HN" dirty="0" err="1" smtClean="0"/>
              <a:t>Behaviorism</a:t>
            </a:r>
            <a:r>
              <a:rPr lang="es-HN" dirty="0" smtClean="0"/>
              <a:t>.</a:t>
            </a:r>
          </a:p>
        </p:txBody>
      </p:sp>
      <p:pic>
        <p:nvPicPr>
          <p:cNvPr id="53250" name="Picture 2" descr="http://ecx.images-amazon.com/images/I/51F2R5J0CEL.jpg"/>
          <p:cNvPicPr>
            <a:picLocks noChangeAspect="1" noChangeArrowheads="1"/>
          </p:cNvPicPr>
          <p:nvPr/>
        </p:nvPicPr>
        <p:blipFill>
          <a:blip r:embed="rId2" cstate="print"/>
          <a:srcRect/>
          <a:stretch>
            <a:fillRect/>
          </a:stretch>
        </p:blipFill>
        <p:spPr bwMode="auto">
          <a:xfrm>
            <a:off x="642910" y="1214422"/>
            <a:ext cx="2895600" cy="47625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229600" cy="771540"/>
          </a:xfrm>
        </p:spPr>
        <p:txBody>
          <a:bodyPr/>
          <a:lstStyle/>
          <a:p>
            <a:pPr algn="ctr"/>
            <a:r>
              <a:rPr lang="es-HN" dirty="0" err="1" smtClean="0"/>
              <a:t>Published</a:t>
            </a:r>
            <a:r>
              <a:rPr lang="es-HN" dirty="0" smtClean="0"/>
              <a:t> </a:t>
            </a:r>
            <a:r>
              <a:rPr lang="es-HN" dirty="0" err="1" smtClean="0"/>
              <a:t>Books</a:t>
            </a:r>
            <a:endParaRPr lang="es-HN" dirty="0"/>
          </a:p>
        </p:txBody>
      </p:sp>
      <p:sp>
        <p:nvSpPr>
          <p:cNvPr id="3" name="2 Marcador de contenido"/>
          <p:cNvSpPr>
            <a:spLocks noGrp="1"/>
          </p:cNvSpPr>
          <p:nvPr>
            <p:ph idx="1"/>
          </p:nvPr>
        </p:nvSpPr>
        <p:spPr>
          <a:xfrm>
            <a:off x="142844" y="1071570"/>
            <a:ext cx="6000792" cy="5857892"/>
          </a:xfrm>
        </p:spPr>
        <p:txBody>
          <a:bodyPr>
            <a:normAutofit fontScale="70000" lnSpcReduction="20000"/>
          </a:bodyPr>
          <a:lstStyle/>
          <a:p>
            <a:r>
              <a:rPr lang="en-US" dirty="0" smtClean="0"/>
              <a:t>Particulars of My Life: Part One of an Autobiography (1976): Skinner’s autobiography since his birth to his acceptance in Harvard University.</a:t>
            </a:r>
          </a:p>
          <a:p>
            <a:r>
              <a:rPr lang="en-US" dirty="0" smtClean="0"/>
              <a:t>Reflections on Behaviorism and Society (1978)</a:t>
            </a:r>
          </a:p>
          <a:p>
            <a:r>
              <a:rPr lang="en-US" dirty="0" smtClean="0"/>
              <a:t>The Shaping of a Behaviorist: Part Two of an Autobiography (1979) </a:t>
            </a:r>
          </a:p>
          <a:p>
            <a:r>
              <a:rPr lang="en-US" dirty="0" smtClean="0"/>
              <a:t>Notebooks (1980): A unique collection of entries that reveal his thoughts, observation and opinions on a wide variety of subjects.</a:t>
            </a:r>
          </a:p>
          <a:p>
            <a:r>
              <a:rPr lang="en-US" dirty="0" smtClean="0"/>
              <a:t>Skinner for the Classroom (1982)</a:t>
            </a:r>
          </a:p>
          <a:p>
            <a:r>
              <a:rPr lang="en-US" dirty="0" smtClean="0"/>
              <a:t>Enjoy Old Age (1983): Skinner deals with the topic of aging and the mature human years. </a:t>
            </a:r>
          </a:p>
          <a:p>
            <a:r>
              <a:rPr lang="en-US" dirty="0" smtClean="0"/>
              <a:t>A Matter of Consequences: Part Three of an Autobiography (1983): Skinners autobiography since his return to Harvard University as a professor.</a:t>
            </a:r>
          </a:p>
          <a:p>
            <a:r>
              <a:rPr lang="en-US" dirty="0" smtClean="0"/>
              <a:t>Upon Further Reflection  (1987)</a:t>
            </a:r>
          </a:p>
          <a:p>
            <a:r>
              <a:rPr lang="en-US" dirty="0" smtClean="0"/>
              <a:t>Recent Issues in the Analysis of Behavior  (1989): Another collection of papers.</a:t>
            </a:r>
            <a:endParaRPr lang="es-HN" dirty="0" smtClean="0"/>
          </a:p>
          <a:p>
            <a:endParaRPr lang="es-HN" dirty="0"/>
          </a:p>
        </p:txBody>
      </p:sp>
      <p:pic>
        <p:nvPicPr>
          <p:cNvPr id="70658" name="Picture 2" descr="http://static.flickr.com/56/160931121_f51d7dc1f0.jpg"/>
          <p:cNvPicPr>
            <a:picLocks noChangeAspect="1" noChangeArrowheads="1"/>
          </p:cNvPicPr>
          <p:nvPr/>
        </p:nvPicPr>
        <p:blipFill>
          <a:blip r:embed="rId2" cstate="print"/>
          <a:srcRect/>
          <a:stretch>
            <a:fillRect/>
          </a:stretch>
        </p:blipFill>
        <p:spPr bwMode="auto">
          <a:xfrm>
            <a:off x="6215074" y="2143116"/>
            <a:ext cx="2800350" cy="2914650"/>
          </a:xfrm>
          <a:prstGeom prst="rect">
            <a:avLst/>
          </a:prstGeom>
          <a:noFill/>
        </p:spPr>
      </p:pic>
      <p:sp>
        <p:nvSpPr>
          <p:cNvPr id="5" name="4 Rectángulo"/>
          <p:cNvSpPr/>
          <p:nvPr/>
        </p:nvSpPr>
        <p:spPr>
          <a:xfrm>
            <a:off x="5214942" y="5429264"/>
            <a:ext cx="3714776" cy="646331"/>
          </a:xfrm>
          <a:prstGeom prst="rect">
            <a:avLst/>
          </a:prstGeom>
        </p:spPr>
        <p:txBody>
          <a:bodyPr wrap="square">
            <a:spAutoFit/>
          </a:bodyPr>
          <a:lstStyle/>
          <a:p>
            <a:r>
              <a:rPr lang="es-HN" dirty="0" smtClean="0">
                <a:hlinkClick r:id="rId3"/>
              </a:rPr>
              <a:t>http://www.youtube.com/watch?v=T-NlINHHKPI&amp;NR=1</a:t>
            </a:r>
            <a:endParaRPr lang="es-H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42852"/>
            <a:ext cx="8229600" cy="771540"/>
          </a:xfrm>
        </p:spPr>
        <p:txBody>
          <a:bodyPr/>
          <a:lstStyle/>
          <a:p>
            <a:pPr algn="ctr"/>
            <a:r>
              <a:rPr lang="es-HN" dirty="0" err="1" smtClean="0"/>
              <a:t>Skinner’s</a:t>
            </a:r>
            <a:r>
              <a:rPr lang="es-HN" dirty="0" smtClean="0"/>
              <a:t> </a:t>
            </a:r>
            <a:r>
              <a:rPr lang="es-HN" dirty="0" err="1" smtClean="0"/>
              <a:t>Legacy</a:t>
            </a:r>
            <a:endParaRPr lang="es-HN" dirty="0"/>
          </a:p>
        </p:txBody>
      </p:sp>
      <p:sp>
        <p:nvSpPr>
          <p:cNvPr id="3" name="2 Marcador de contenido"/>
          <p:cNvSpPr>
            <a:spLocks noGrp="1"/>
          </p:cNvSpPr>
          <p:nvPr>
            <p:ph idx="1"/>
          </p:nvPr>
        </p:nvSpPr>
        <p:spPr>
          <a:xfrm>
            <a:off x="142844" y="1000108"/>
            <a:ext cx="5214974" cy="5857892"/>
          </a:xfrm>
        </p:spPr>
        <p:txBody>
          <a:bodyPr>
            <a:normAutofit fontScale="77500" lnSpcReduction="20000"/>
          </a:bodyPr>
          <a:lstStyle/>
          <a:p>
            <a:r>
              <a:rPr lang="es-HN" dirty="0" err="1" smtClean="0"/>
              <a:t>Burrhus</a:t>
            </a:r>
            <a:r>
              <a:rPr lang="es-HN" dirty="0" smtClean="0"/>
              <a:t> </a:t>
            </a:r>
            <a:r>
              <a:rPr lang="es-HN" dirty="0" err="1" smtClean="0"/>
              <a:t>Frederic</a:t>
            </a:r>
            <a:r>
              <a:rPr lang="es-HN" dirty="0" smtClean="0"/>
              <a:t> </a:t>
            </a:r>
            <a:r>
              <a:rPr lang="es-HN" dirty="0" err="1" smtClean="0"/>
              <a:t>Skinner</a:t>
            </a:r>
            <a:r>
              <a:rPr lang="es-HN" dirty="0" smtClean="0"/>
              <a:t> has come </a:t>
            </a:r>
            <a:r>
              <a:rPr lang="es-HN" dirty="0" err="1" smtClean="0"/>
              <a:t>to</a:t>
            </a:r>
            <a:r>
              <a:rPr lang="es-HN" dirty="0" smtClean="0"/>
              <a:t> </a:t>
            </a:r>
            <a:r>
              <a:rPr lang="es-HN" dirty="0" err="1" smtClean="0"/>
              <a:t>be</a:t>
            </a:r>
            <a:r>
              <a:rPr lang="es-HN" dirty="0" smtClean="0"/>
              <a:t> </a:t>
            </a:r>
            <a:r>
              <a:rPr lang="es-HN" dirty="0" err="1" smtClean="0"/>
              <a:t>known</a:t>
            </a:r>
            <a:r>
              <a:rPr lang="es-HN" dirty="0" smtClean="0"/>
              <a:t> as </a:t>
            </a:r>
            <a:r>
              <a:rPr lang="es-HN" dirty="0" err="1" smtClean="0"/>
              <a:t>one</a:t>
            </a:r>
            <a:r>
              <a:rPr lang="es-HN" dirty="0" smtClean="0"/>
              <a:t> of </a:t>
            </a:r>
            <a:r>
              <a:rPr lang="es-HN" dirty="0" err="1" smtClean="0"/>
              <a:t>the</a:t>
            </a:r>
            <a:r>
              <a:rPr lang="es-HN" dirty="0" smtClean="0"/>
              <a:t> </a:t>
            </a:r>
            <a:r>
              <a:rPr lang="es-HN" dirty="0" err="1" smtClean="0"/>
              <a:t>most</a:t>
            </a:r>
            <a:r>
              <a:rPr lang="es-HN" dirty="0" smtClean="0"/>
              <a:t> </a:t>
            </a:r>
            <a:r>
              <a:rPr lang="es-HN" dirty="0" err="1" smtClean="0"/>
              <a:t>influential</a:t>
            </a:r>
            <a:r>
              <a:rPr lang="es-HN" dirty="0" smtClean="0"/>
              <a:t> and controversial </a:t>
            </a:r>
            <a:r>
              <a:rPr lang="es-HN" dirty="0" err="1" smtClean="0"/>
              <a:t>phsychologists</a:t>
            </a:r>
            <a:r>
              <a:rPr lang="es-HN" dirty="0" smtClean="0"/>
              <a:t> in </a:t>
            </a:r>
            <a:r>
              <a:rPr lang="es-HN" dirty="0" err="1" smtClean="0"/>
              <a:t>the</a:t>
            </a:r>
            <a:r>
              <a:rPr lang="es-HN" dirty="0" smtClean="0"/>
              <a:t> 20th </a:t>
            </a:r>
            <a:r>
              <a:rPr lang="es-HN" dirty="0" err="1" smtClean="0"/>
              <a:t>century</a:t>
            </a:r>
            <a:r>
              <a:rPr lang="es-HN" dirty="0" smtClean="0"/>
              <a:t>.</a:t>
            </a:r>
          </a:p>
          <a:p>
            <a:r>
              <a:rPr lang="es-HN" dirty="0" err="1" smtClean="0"/>
              <a:t>His</a:t>
            </a:r>
            <a:r>
              <a:rPr lang="es-HN" dirty="0" smtClean="0"/>
              <a:t> </a:t>
            </a:r>
            <a:r>
              <a:rPr lang="es-HN" dirty="0" err="1" smtClean="0"/>
              <a:t>legacy</a:t>
            </a:r>
            <a:r>
              <a:rPr lang="es-HN" dirty="0" smtClean="0"/>
              <a:t> in </a:t>
            </a:r>
            <a:r>
              <a:rPr lang="es-HN" dirty="0" err="1" smtClean="0"/>
              <a:t>the</a:t>
            </a:r>
            <a:r>
              <a:rPr lang="es-HN" dirty="0" smtClean="0"/>
              <a:t> </a:t>
            </a:r>
            <a:r>
              <a:rPr lang="es-HN" dirty="0" err="1" smtClean="0"/>
              <a:t>field</a:t>
            </a:r>
            <a:r>
              <a:rPr lang="es-HN" dirty="0" smtClean="0"/>
              <a:t> of </a:t>
            </a:r>
            <a:r>
              <a:rPr lang="es-HN" dirty="0" err="1" smtClean="0"/>
              <a:t>psychology</a:t>
            </a:r>
            <a:r>
              <a:rPr lang="es-HN" dirty="0" smtClean="0"/>
              <a:t> and </a:t>
            </a:r>
            <a:r>
              <a:rPr lang="es-HN" dirty="0" err="1" smtClean="0"/>
              <a:t>the</a:t>
            </a:r>
            <a:r>
              <a:rPr lang="es-HN" dirty="0" smtClean="0"/>
              <a:t> </a:t>
            </a:r>
            <a:r>
              <a:rPr lang="es-HN" dirty="0" err="1" smtClean="0"/>
              <a:t>study</a:t>
            </a:r>
            <a:r>
              <a:rPr lang="es-HN" dirty="0" smtClean="0"/>
              <a:t> of </a:t>
            </a:r>
            <a:r>
              <a:rPr lang="es-HN" dirty="0" err="1" smtClean="0"/>
              <a:t>human</a:t>
            </a:r>
            <a:r>
              <a:rPr lang="es-HN" dirty="0" smtClean="0"/>
              <a:t> </a:t>
            </a:r>
            <a:r>
              <a:rPr lang="es-HN" dirty="0" err="1" smtClean="0"/>
              <a:t>behavior</a:t>
            </a:r>
            <a:r>
              <a:rPr lang="es-HN" dirty="0" smtClean="0"/>
              <a:t> in social and </a:t>
            </a:r>
            <a:r>
              <a:rPr lang="es-HN" dirty="0" err="1" smtClean="0"/>
              <a:t>scientific</a:t>
            </a:r>
            <a:r>
              <a:rPr lang="es-HN" dirty="0" smtClean="0"/>
              <a:t> </a:t>
            </a:r>
            <a:r>
              <a:rPr lang="es-HN" dirty="0" err="1" smtClean="0"/>
              <a:t>aspects</a:t>
            </a:r>
            <a:r>
              <a:rPr lang="es-HN" dirty="0" smtClean="0"/>
              <a:t> </a:t>
            </a:r>
            <a:r>
              <a:rPr lang="es-HN" dirty="0" err="1" smtClean="0"/>
              <a:t>created</a:t>
            </a:r>
            <a:r>
              <a:rPr lang="es-HN" dirty="0" smtClean="0"/>
              <a:t> </a:t>
            </a:r>
            <a:r>
              <a:rPr lang="es-HN" dirty="0" err="1" smtClean="0"/>
              <a:t>an</a:t>
            </a:r>
            <a:r>
              <a:rPr lang="es-HN" dirty="0" smtClean="0"/>
              <a:t> </a:t>
            </a:r>
            <a:r>
              <a:rPr lang="es-HN" dirty="0" err="1" smtClean="0"/>
              <a:t>entirely</a:t>
            </a:r>
            <a:r>
              <a:rPr lang="es-HN" dirty="0" smtClean="0"/>
              <a:t> new </a:t>
            </a:r>
            <a:r>
              <a:rPr lang="es-HN" dirty="0" err="1" smtClean="0"/>
              <a:t>way</a:t>
            </a:r>
            <a:r>
              <a:rPr lang="es-HN" dirty="0" smtClean="0"/>
              <a:t> of </a:t>
            </a:r>
            <a:r>
              <a:rPr lang="es-HN" dirty="0" err="1" smtClean="0"/>
              <a:t>viewing</a:t>
            </a:r>
            <a:r>
              <a:rPr lang="es-HN" dirty="0" smtClean="0"/>
              <a:t> </a:t>
            </a:r>
            <a:r>
              <a:rPr lang="es-HN" dirty="0" err="1" smtClean="0"/>
              <a:t>the</a:t>
            </a:r>
            <a:r>
              <a:rPr lang="es-HN" dirty="0" smtClean="0"/>
              <a:t> </a:t>
            </a:r>
            <a:r>
              <a:rPr lang="es-HN" dirty="0" err="1" smtClean="0"/>
              <a:t>human</a:t>
            </a:r>
            <a:r>
              <a:rPr lang="es-HN" dirty="0" smtClean="0"/>
              <a:t> </a:t>
            </a:r>
            <a:r>
              <a:rPr lang="es-HN" dirty="0" err="1" smtClean="0"/>
              <a:t>race</a:t>
            </a:r>
            <a:r>
              <a:rPr lang="es-HN" dirty="0" smtClean="0"/>
              <a:t> and </a:t>
            </a:r>
            <a:r>
              <a:rPr lang="es-HN" dirty="0" err="1" smtClean="0"/>
              <a:t>the</a:t>
            </a:r>
            <a:r>
              <a:rPr lang="es-HN" dirty="0" smtClean="0"/>
              <a:t> </a:t>
            </a:r>
            <a:r>
              <a:rPr lang="es-HN" dirty="0" err="1" smtClean="0"/>
              <a:t>existential</a:t>
            </a:r>
            <a:r>
              <a:rPr lang="es-HN" dirty="0" smtClean="0"/>
              <a:t> </a:t>
            </a:r>
            <a:r>
              <a:rPr lang="es-HN" dirty="0" err="1" smtClean="0"/>
              <a:t>philosophy</a:t>
            </a:r>
            <a:r>
              <a:rPr lang="es-HN" dirty="0" smtClean="0"/>
              <a:t>.</a:t>
            </a:r>
          </a:p>
          <a:p>
            <a:r>
              <a:rPr lang="es-HN" dirty="0" smtClean="0"/>
              <a:t>A </a:t>
            </a:r>
            <a:r>
              <a:rPr lang="es-HN" dirty="0" err="1" smtClean="0"/>
              <a:t>common</a:t>
            </a:r>
            <a:r>
              <a:rPr lang="es-HN" dirty="0" smtClean="0"/>
              <a:t> </a:t>
            </a:r>
            <a:r>
              <a:rPr lang="es-HN" dirty="0" err="1" smtClean="0"/>
              <a:t>type</a:t>
            </a:r>
            <a:r>
              <a:rPr lang="es-HN" dirty="0" smtClean="0"/>
              <a:t> of </a:t>
            </a:r>
            <a:r>
              <a:rPr lang="es-HN" dirty="0" err="1" smtClean="0"/>
              <a:t>therapy</a:t>
            </a:r>
            <a:r>
              <a:rPr lang="es-HN" dirty="0" smtClean="0"/>
              <a:t> </a:t>
            </a:r>
            <a:r>
              <a:rPr lang="es-HN" dirty="0" err="1" smtClean="0"/>
              <a:t>used</a:t>
            </a:r>
            <a:r>
              <a:rPr lang="es-HN" dirty="0" smtClean="0"/>
              <a:t> in </a:t>
            </a:r>
            <a:r>
              <a:rPr lang="es-HN" dirty="0" err="1" smtClean="0"/>
              <a:t>different</a:t>
            </a:r>
            <a:r>
              <a:rPr lang="es-HN" dirty="0" smtClean="0"/>
              <a:t> </a:t>
            </a:r>
            <a:r>
              <a:rPr lang="es-HN" dirty="0" err="1" smtClean="0"/>
              <a:t>rehabilitation</a:t>
            </a:r>
            <a:r>
              <a:rPr lang="es-HN" dirty="0" smtClean="0"/>
              <a:t> centers and </a:t>
            </a:r>
            <a:r>
              <a:rPr lang="es-HN" dirty="0" err="1" smtClean="0"/>
              <a:t>hospitals</a:t>
            </a:r>
            <a:r>
              <a:rPr lang="es-HN" dirty="0" smtClean="0"/>
              <a:t> </a:t>
            </a:r>
            <a:r>
              <a:rPr lang="es-HN" dirty="0" err="1" smtClean="0"/>
              <a:t>is</a:t>
            </a:r>
            <a:r>
              <a:rPr lang="es-HN" dirty="0" smtClean="0"/>
              <a:t> </a:t>
            </a:r>
            <a:r>
              <a:rPr lang="es-HN" dirty="0" err="1" smtClean="0"/>
              <a:t>known</a:t>
            </a:r>
            <a:r>
              <a:rPr lang="es-HN" dirty="0" smtClean="0"/>
              <a:t> as </a:t>
            </a:r>
            <a:r>
              <a:rPr lang="es-HN" dirty="0" err="1" smtClean="0"/>
              <a:t>behavior</a:t>
            </a:r>
            <a:r>
              <a:rPr lang="es-HN" dirty="0" smtClean="0"/>
              <a:t> </a:t>
            </a:r>
            <a:r>
              <a:rPr lang="es-HN" dirty="0" err="1" smtClean="0"/>
              <a:t>modification</a:t>
            </a:r>
            <a:r>
              <a:rPr lang="es-HN" dirty="0" smtClean="0"/>
              <a:t> and </a:t>
            </a:r>
            <a:r>
              <a:rPr lang="es-HN" dirty="0" err="1" smtClean="0"/>
              <a:t>it</a:t>
            </a:r>
            <a:r>
              <a:rPr lang="es-HN" dirty="0" smtClean="0"/>
              <a:t> </a:t>
            </a:r>
            <a:r>
              <a:rPr lang="es-HN" dirty="0" err="1" smtClean="0"/>
              <a:t>is</a:t>
            </a:r>
            <a:r>
              <a:rPr lang="es-HN" dirty="0" smtClean="0"/>
              <a:t> </a:t>
            </a:r>
            <a:r>
              <a:rPr lang="es-HN" dirty="0" err="1" smtClean="0"/>
              <a:t>based</a:t>
            </a:r>
            <a:r>
              <a:rPr lang="es-HN" dirty="0" smtClean="0"/>
              <a:t> </a:t>
            </a:r>
            <a:r>
              <a:rPr lang="es-HN" dirty="0" err="1" smtClean="0"/>
              <a:t>on</a:t>
            </a:r>
            <a:r>
              <a:rPr lang="es-HN" dirty="0" smtClean="0"/>
              <a:t> </a:t>
            </a:r>
            <a:r>
              <a:rPr lang="es-HN" dirty="0" err="1" smtClean="0"/>
              <a:t>the</a:t>
            </a:r>
            <a:r>
              <a:rPr lang="es-HN" dirty="0" smtClean="0"/>
              <a:t> ideas of </a:t>
            </a:r>
            <a:r>
              <a:rPr lang="es-HN" dirty="0" err="1" smtClean="0"/>
              <a:t>Skinner</a:t>
            </a:r>
            <a:r>
              <a:rPr lang="es-HN" dirty="0" smtClean="0"/>
              <a:t>.</a:t>
            </a:r>
          </a:p>
          <a:p>
            <a:r>
              <a:rPr lang="es-HN" dirty="0" err="1" smtClean="0"/>
              <a:t>Skinner’s</a:t>
            </a:r>
            <a:r>
              <a:rPr lang="es-HN" dirty="0" smtClean="0"/>
              <a:t> </a:t>
            </a:r>
            <a:r>
              <a:rPr lang="es-HN" dirty="0" err="1" smtClean="0"/>
              <a:t>contribution</a:t>
            </a:r>
            <a:r>
              <a:rPr lang="es-HN" dirty="0" smtClean="0"/>
              <a:t> </a:t>
            </a:r>
            <a:r>
              <a:rPr lang="es-HN" dirty="0" err="1" smtClean="0"/>
              <a:t>to</a:t>
            </a:r>
            <a:r>
              <a:rPr lang="es-HN" dirty="0" smtClean="0"/>
              <a:t> verbal </a:t>
            </a:r>
            <a:r>
              <a:rPr lang="es-HN" dirty="0" err="1" smtClean="0"/>
              <a:t>behavior</a:t>
            </a:r>
            <a:r>
              <a:rPr lang="es-HN" dirty="0" smtClean="0"/>
              <a:t> has </a:t>
            </a:r>
            <a:r>
              <a:rPr lang="es-HN" dirty="0" err="1" smtClean="0"/>
              <a:t>also</a:t>
            </a:r>
            <a:r>
              <a:rPr lang="es-HN" dirty="0" smtClean="0"/>
              <a:t> </a:t>
            </a:r>
            <a:r>
              <a:rPr lang="es-HN" dirty="0" err="1" smtClean="0"/>
              <a:t>helped</a:t>
            </a:r>
            <a:r>
              <a:rPr lang="es-HN" dirty="0" smtClean="0"/>
              <a:t> in </a:t>
            </a:r>
            <a:r>
              <a:rPr lang="es-HN" dirty="0" err="1" smtClean="0"/>
              <a:t>the</a:t>
            </a:r>
            <a:r>
              <a:rPr lang="es-HN" dirty="0" smtClean="0"/>
              <a:t> </a:t>
            </a:r>
            <a:r>
              <a:rPr lang="es-HN" dirty="0" err="1" smtClean="0"/>
              <a:t>field</a:t>
            </a:r>
            <a:r>
              <a:rPr lang="es-HN" dirty="0" smtClean="0"/>
              <a:t> of </a:t>
            </a:r>
            <a:r>
              <a:rPr lang="es-HN" dirty="0" err="1" smtClean="0"/>
              <a:t>linguistics</a:t>
            </a:r>
            <a:r>
              <a:rPr lang="es-HN" dirty="0" smtClean="0"/>
              <a:t> and in </a:t>
            </a:r>
            <a:r>
              <a:rPr lang="es-HN" dirty="0" err="1" smtClean="0"/>
              <a:t>therapy</a:t>
            </a:r>
            <a:r>
              <a:rPr lang="es-HN" dirty="0" smtClean="0"/>
              <a:t> </a:t>
            </a:r>
            <a:r>
              <a:rPr lang="es-HN" dirty="0" err="1" smtClean="0"/>
              <a:t>for</a:t>
            </a:r>
            <a:r>
              <a:rPr lang="es-HN" dirty="0" smtClean="0"/>
              <a:t> </a:t>
            </a:r>
            <a:r>
              <a:rPr lang="es-HN" dirty="0" err="1" smtClean="0"/>
              <a:t>autism</a:t>
            </a:r>
            <a:r>
              <a:rPr lang="es-HN" dirty="0" smtClean="0"/>
              <a:t> and </a:t>
            </a:r>
            <a:r>
              <a:rPr lang="es-HN" dirty="0" err="1" smtClean="0"/>
              <a:t>other</a:t>
            </a:r>
            <a:r>
              <a:rPr lang="es-HN" dirty="0" smtClean="0"/>
              <a:t> similar </a:t>
            </a:r>
            <a:r>
              <a:rPr lang="es-HN" dirty="0" err="1" smtClean="0"/>
              <a:t>disorders</a:t>
            </a:r>
            <a:r>
              <a:rPr lang="es-HN" dirty="0" smtClean="0"/>
              <a:t>. </a:t>
            </a:r>
          </a:p>
        </p:txBody>
      </p:sp>
      <p:pic>
        <p:nvPicPr>
          <p:cNvPr id="69634" name="Picture 2" descr="http://www.nndb.com/people/297/000022231/bf-skinner-sm.jpg"/>
          <p:cNvPicPr>
            <a:picLocks noChangeAspect="1" noChangeArrowheads="1"/>
          </p:cNvPicPr>
          <p:nvPr/>
        </p:nvPicPr>
        <p:blipFill>
          <a:blip r:embed="rId2" cstate="print"/>
          <a:srcRect/>
          <a:stretch>
            <a:fillRect/>
          </a:stretch>
        </p:blipFill>
        <p:spPr bwMode="auto">
          <a:xfrm>
            <a:off x="5357818" y="1571612"/>
            <a:ext cx="3602043" cy="35719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HN" dirty="0" err="1" smtClean="0"/>
              <a:t>Awards</a:t>
            </a:r>
            <a:endParaRPr lang="es-HN" dirty="0"/>
          </a:p>
        </p:txBody>
      </p:sp>
      <p:sp>
        <p:nvSpPr>
          <p:cNvPr id="3" name="2 Marcador de contenido"/>
          <p:cNvSpPr>
            <a:spLocks noGrp="1"/>
          </p:cNvSpPr>
          <p:nvPr>
            <p:ph idx="1"/>
          </p:nvPr>
        </p:nvSpPr>
        <p:spPr>
          <a:xfrm>
            <a:off x="3143240" y="2214554"/>
            <a:ext cx="5614998" cy="4222759"/>
          </a:xfrm>
        </p:spPr>
        <p:txBody>
          <a:bodyPr>
            <a:normAutofit fontScale="92500"/>
          </a:bodyPr>
          <a:lstStyle/>
          <a:p>
            <a:r>
              <a:rPr lang="en-US" dirty="0" smtClean="0"/>
              <a:t>1968 - National Medal of Science from President Lyndon B. Johnson </a:t>
            </a:r>
          </a:p>
          <a:p>
            <a:r>
              <a:rPr lang="en-US" dirty="0" smtClean="0"/>
              <a:t>1971 - Gold Medal of the American Psychological Foundation</a:t>
            </a:r>
          </a:p>
          <a:p>
            <a:r>
              <a:rPr lang="en-US" dirty="0" smtClean="0"/>
              <a:t>1972 - Humanist of the Year Award</a:t>
            </a:r>
          </a:p>
          <a:p>
            <a:r>
              <a:rPr lang="en-US" dirty="0" smtClean="0"/>
              <a:t>1990 - Citation for Outstanding Lifetime Contribution to Psychology </a:t>
            </a:r>
          </a:p>
          <a:p>
            <a:pPr>
              <a:buNone/>
            </a:pPr>
            <a:endParaRPr lang="es-HN" dirty="0"/>
          </a:p>
        </p:txBody>
      </p:sp>
      <p:pic>
        <p:nvPicPr>
          <p:cNvPr id="68610" name="Picture 2" descr="http://www.faqs.org/health/images/uchr_05_img0542.jpg"/>
          <p:cNvPicPr>
            <a:picLocks noChangeAspect="1" noChangeArrowheads="1"/>
          </p:cNvPicPr>
          <p:nvPr/>
        </p:nvPicPr>
        <p:blipFill>
          <a:blip r:embed="rId2" cstate="print"/>
          <a:srcRect/>
          <a:stretch>
            <a:fillRect/>
          </a:stretch>
        </p:blipFill>
        <p:spPr bwMode="auto">
          <a:xfrm>
            <a:off x="285720" y="2000240"/>
            <a:ext cx="2875704" cy="385765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Bibliography</a:t>
            </a:r>
            <a:endParaRPr lang="es-HN" dirty="0"/>
          </a:p>
        </p:txBody>
      </p:sp>
      <p:sp>
        <p:nvSpPr>
          <p:cNvPr id="3" name="2 Marcador de contenido"/>
          <p:cNvSpPr>
            <a:spLocks noGrp="1"/>
          </p:cNvSpPr>
          <p:nvPr>
            <p:ph idx="1"/>
          </p:nvPr>
        </p:nvSpPr>
        <p:spPr/>
        <p:txBody>
          <a:bodyPr>
            <a:normAutofit fontScale="85000" lnSpcReduction="20000"/>
          </a:bodyPr>
          <a:lstStyle/>
          <a:p>
            <a:r>
              <a:rPr lang="es-HN" dirty="0" smtClean="0">
                <a:hlinkClick r:id="rId2"/>
              </a:rPr>
              <a:t>http://www.bfskinner.org/BFSkinner/AboutSkinner.html</a:t>
            </a:r>
            <a:endParaRPr lang="es-HN" dirty="0" smtClean="0"/>
          </a:p>
          <a:p>
            <a:r>
              <a:rPr lang="es-HN" dirty="0" smtClean="0">
                <a:hlinkClick r:id="rId3"/>
              </a:rPr>
              <a:t>http://en.wikipedia.org/wiki/B._F._Skinner#Inventions</a:t>
            </a:r>
            <a:endParaRPr lang="es-HN" dirty="0" smtClean="0"/>
          </a:p>
          <a:p>
            <a:r>
              <a:rPr lang="es-HN" dirty="0" smtClean="0">
                <a:hlinkClick r:id="rId4"/>
              </a:rPr>
              <a:t>http://webspace.ship.edu/cgboer/skinner.html</a:t>
            </a:r>
            <a:endParaRPr lang="es-HN" dirty="0" smtClean="0"/>
          </a:p>
          <a:p>
            <a:r>
              <a:rPr lang="es-HN" dirty="0" smtClean="0">
                <a:hlinkClick r:id="rId5"/>
              </a:rPr>
              <a:t>http://www.answers.com/topic/b-f-skinner</a:t>
            </a:r>
            <a:endParaRPr lang="es-HN" dirty="0" smtClean="0"/>
          </a:p>
          <a:p>
            <a:r>
              <a:rPr lang="es-HN" dirty="0" smtClean="0">
                <a:hlinkClick r:id="rId6"/>
              </a:rPr>
              <a:t>http://en.wikipedia.org/wiki/Radical_behaviorism</a:t>
            </a:r>
            <a:endParaRPr lang="es-HN" dirty="0" smtClean="0"/>
          </a:p>
          <a:p>
            <a:r>
              <a:rPr lang="es-HN" dirty="0" smtClean="0">
                <a:hlinkClick r:id="rId7"/>
              </a:rPr>
              <a:t>http://ww2.lafayette.edu/~allanr/books.htm</a:t>
            </a:r>
            <a:endParaRPr lang="es-HN" dirty="0" smtClean="0"/>
          </a:p>
          <a:p>
            <a:r>
              <a:rPr lang="es-HN" dirty="0" smtClean="0">
                <a:hlinkClick r:id="rId8"/>
              </a:rPr>
              <a:t>http://psychology.about.com/od/profilesofmajorthinkers/p/bio_skinner.htm</a:t>
            </a:r>
            <a:endParaRPr lang="es-HN" dirty="0" smtClean="0"/>
          </a:p>
          <a:p>
            <a:r>
              <a:rPr lang="es-HN" dirty="0" smtClean="0">
                <a:hlinkClick r:id="rId9"/>
              </a:rPr>
              <a:t>http://www.biography.com/articles/BF-Skinner-9485671</a:t>
            </a:r>
            <a:endParaRPr lang="es-HN" dirty="0" smtClean="0"/>
          </a:p>
          <a:p>
            <a:r>
              <a:rPr lang="es-HN" dirty="0" smtClean="0">
                <a:hlinkClick r:id="rId10"/>
              </a:rPr>
              <a:t>http://en.wikipedia.org/wiki/Verbal_Behavior_(book)</a:t>
            </a:r>
            <a:endParaRPr lang="es-HN" dirty="0" smtClean="0"/>
          </a:p>
          <a:p>
            <a:endParaRPr lang="es-H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Early</a:t>
            </a:r>
            <a:r>
              <a:rPr lang="es-HN" dirty="0" smtClean="0"/>
              <a:t> </a:t>
            </a:r>
            <a:r>
              <a:rPr lang="es-HN" dirty="0" err="1" smtClean="0"/>
              <a:t>Life</a:t>
            </a:r>
            <a:endParaRPr lang="es-HN" dirty="0"/>
          </a:p>
        </p:txBody>
      </p:sp>
      <p:sp>
        <p:nvSpPr>
          <p:cNvPr id="3" name="2 Marcador de contenido"/>
          <p:cNvSpPr>
            <a:spLocks noGrp="1"/>
          </p:cNvSpPr>
          <p:nvPr>
            <p:ph idx="1"/>
          </p:nvPr>
        </p:nvSpPr>
        <p:spPr>
          <a:xfrm>
            <a:off x="457200" y="2179636"/>
            <a:ext cx="4614866" cy="4464073"/>
          </a:xfrm>
        </p:spPr>
        <p:txBody>
          <a:bodyPr>
            <a:normAutofit fontScale="62500" lnSpcReduction="20000"/>
          </a:bodyPr>
          <a:lstStyle/>
          <a:p>
            <a:r>
              <a:rPr lang="en-US" sz="3500" dirty="0" smtClean="0"/>
              <a:t>Skinner was born on March 20, 1904 in Susquehanna, Pennsylvania.</a:t>
            </a:r>
          </a:p>
          <a:p>
            <a:r>
              <a:rPr lang="en-US" sz="3500" dirty="0" smtClean="0"/>
              <a:t>His father was a rising young lawyer, his mother a housewife. </a:t>
            </a:r>
          </a:p>
          <a:p>
            <a:r>
              <a:rPr lang="en-US" sz="3500" dirty="0" smtClean="0"/>
              <a:t>His brother died at the age of 16 from a cerebral aneurysm.</a:t>
            </a:r>
          </a:p>
          <a:p>
            <a:r>
              <a:rPr lang="en-US" sz="3500" dirty="0" smtClean="0"/>
              <a:t>During his boyhood, Skinner had a strong passion for building things.</a:t>
            </a:r>
          </a:p>
          <a:p>
            <a:r>
              <a:rPr lang="en-US" sz="3500" dirty="0" smtClean="0"/>
              <a:t>Among his first projects were a cart with steering that worked backwards (by mistake) and a perpetual motion machine (the latter did not work). </a:t>
            </a:r>
            <a:r>
              <a:rPr lang="en-US" dirty="0" smtClean="0"/>
              <a:t/>
            </a:r>
            <a:br>
              <a:rPr lang="en-US" dirty="0" smtClean="0"/>
            </a:br>
            <a:endParaRPr lang="en-US" dirty="0" smtClean="0"/>
          </a:p>
          <a:p>
            <a:endParaRPr lang="es-HN" dirty="0"/>
          </a:p>
        </p:txBody>
      </p:sp>
      <p:grpSp>
        <p:nvGrpSpPr>
          <p:cNvPr id="6" name="5 Grupo"/>
          <p:cNvGrpSpPr/>
          <p:nvPr/>
        </p:nvGrpSpPr>
        <p:grpSpPr>
          <a:xfrm>
            <a:off x="5286380" y="2488164"/>
            <a:ext cx="3357586" cy="2941100"/>
            <a:chOff x="5286380" y="1928802"/>
            <a:chExt cx="3357586" cy="2941100"/>
          </a:xfrm>
        </p:grpSpPr>
        <p:pic>
          <p:nvPicPr>
            <p:cNvPr id="26626" name="Picture 2" descr="http://www.lhup.edu/~dsimanek/museum/pm.gif"/>
            <p:cNvPicPr>
              <a:picLocks noChangeAspect="1" noChangeArrowheads="1"/>
            </p:cNvPicPr>
            <p:nvPr/>
          </p:nvPicPr>
          <p:blipFill>
            <a:blip r:embed="rId2" cstate="print"/>
            <a:srcRect/>
            <a:stretch>
              <a:fillRect/>
            </a:stretch>
          </p:blipFill>
          <p:spPr bwMode="auto">
            <a:xfrm>
              <a:off x="5286380" y="1928802"/>
              <a:ext cx="3294054" cy="2470541"/>
            </a:xfrm>
            <a:prstGeom prst="rect">
              <a:avLst/>
            </a:prstGeom>
            <a:noFill/>
            <a:ln w="38100">
              <a:solidFill>
                <a:srgbClr val="FFFF00"/>
              </a:solidFill>
            </a:ln>
          </p:spPr>
        </p:pic>
        <p:sp>
          <p:nvSpPr>
            <p:cNvPr id="5" name="4 CuadroTexto"/>
            <p:cNvSpPr txBox="1"/>
            <p:nvPr/>
          </p:nvSpPr>
          <p:spPr>
            <a:xfrm>
              <a:off x="5286380" y="4500570"/>
              <a:ext cx="3357586" cy="369332"/>
            </a:xfrm>
            <a:prstGeom prst="rect">
              <a:avLst/>
            </a:prstGeom>
            <a:noFill/>
          </p:spPr>
          <p:txBody>
            <a:bodyPr wrap="square" rtlCol="0">
              <a:spAutoFit/>
            </a:bodyPr>
            <a:lstStyle/>
            <a:p>
              <a:pPr algn="ctr"/>
              <a:r>
                <a:rPr lang="es-HN" dirty="0" err="1" smtClean="0"/>
                <a:t>Perpetual</a:t>
              </a:r>
              <a:r>
                <a:rPr lang="es-HN" dirty="0" smtClean="0"/>
                <a:t> </a:t>
              </a:r>
              <a:r>
                <a:rPr lang="es-HN" dirty="0" err="1" smtClean="0"/>
                <a:t>Motion</a:t>
              </a:r>
              <a:r>
                <a:rPr lang="es-HN" dirty="0" smtClean="0"/>
                <a:t> Machine</a:t>
              </a:r>
              <a:endParaRPr lang="es-HN"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HN" dirty="0" err="1" smtClean="0"/>
              <a:t>Early</a:t>
            </a:r>
            <a:r>
              <a:rPr lang="es-HN" dirty="0" smtClean="0"/>
              <a:t> </a:t>
            </a:r>
            <a:r>
              <a:rPr lang="es-HN" dirty="0" err="1" smtClean="0"/>
              <a:t>Life</a:t>
            </a:r>
            <a:endParaRPr lang="es-HN" dirty="0"/>
          </a:p>
        </p:txBody>
      </p:sp>
      <p:sp>
        <p:nvSpPr>
          <p:cNvPr id="3" name="2 Marcador de contenido"/>
          <p:cNvSpPr>
            <a:spLocks noGrp="1"/>
          </p:cNvSpPr>
          <p:nvPr>
            <p:ph idx="1"/>
          </p:nvPr>
        </p:nvSpPr>
        <p:spPr>
          <a:xfrm>
            <a:off x="4714876" y="2285992"/>
            <a:ext cx="4114800" cy="4114800"/>
          </a:xfrm>
        </p:spPr>
        <p:txBody>
          <a:bodyPr>
            <a:normAutofit fontScale="85000" lnSpcReduction="20000"/>
          </a:bodyPr>
          <a:lstStyle/>
          <a:p>
            <a:r>
              <a:rPr lang="en-US" dirty="0" smtClean="0"/>
              <a:t>Skinner attended Hamilton College in New York and received his BA in English.</a:t>
            </a:r>
          </a:p>
          <a:p>
            <a:r>
              <a:rPr lang="en-US" dirty="0" smtClean="0"/>
              <a:t> He didn’t fit in very well, not enjoying the fraternity parties or the football games.  </a:t>
            </a:r>
          </a:p>
          <a:p>
            <a:r>
              <a:rPr lang="en-US" dirty="0" smtClean="0"/>
              <a:t>In addition, he was an atheist in a school that required daily chapel attendance. </a:t>
            </a:r>
          </a:p>
          <a:p>
            <a:endParaRPr lang="es-HN" dirty="0"/>
          </a:p>
        </p:txBody>
      </p:sp>
      <p:pic>
        <p:nvPicPr>
          <p:cNvPr id="25602" name="Picture 2" descr="http://www1.appstate.edu/~beckhp/skinnerpic.gif"/>
          <p:cNvPicPr>
            <a:picLocks noChangeAspect="1" noChangeArrowheads="1"/>
          </p:cNvPicPr>
          <p:nvPr/>
        </p:nvPicPr>
        <p:blipFill>
          <a:blip r:embed="rId2" cstate="print"/>
          <a:srcRect/>
          <a:stretch>
            <a:fillRect/>
          </a:stretch>
        </p:blipFill>
        <p:spPr bwMode="auto">
          <a:xfrm>
            <a:off x="285720" y="2143116"/>
            <a:ext cx="4231328" cy="392909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HN" dirty="0" err="1" smtClean="0"/>
              <a:t>First</a:t>
            </a:r>
            <a:r>
              <a:rPr lang="es-HN" dirty="0" smtClean="0"/>
              <a:t> </a:t>
            </a:r>
            <a:r>
              <a:rPr lang="es-HN" dirty="0" err="1" smtClean="0"/>
              <a:t>Influences</a:t>
            </a:r>
            <a:endParaRPr lang="es-HN" dirty="0"/>
          </a:p>
        </p:txBody>
      </p:sp>
      <p:sp>
        <p:nvSpPr>
          <p:cNvPr id="3" name="2 Marcador de contenido"/>
          <p:cNvSpPr>
            <a:spLocks noGrp="1"/>
          </p:cNvSpPr>
          <p:nvPr>
            <p:ph idx="1"/>
          </p:nvPr>
        </p:nvSpPr>
        <p:spPr>
          <a:xfrm>
            <a:off x="4500562" y="2143116"/>
            <a:ext cx="4329114" cy="4464073"/>
          </a:xfrm>
        </p:spPr>
        <p:txBody>
          <a:bodyPr>
            <a:normAutofit fontScale="77500" lnSpcReduction="20000"/>
          </a:bodyPr>
          <a:lstStyle/>
          <a:p>
            <a:r>
              <a:rPr lang="en-US" dirty="0" smtClean="0"/>
              <a:t>After graduation, he spent a year at his parents' home in Scranton, attempting to become a writer of fiction. </a:t>
            </a:r>
          </a:p>
          <a:p>
            <a:r>
              <a:rPr lang="en-US" dirty="0" smtClean="0"/>
              <a:t>He soon became disillusioned with his literary skills.</a:t>
            </a:r>
          </a:p>
          <a:p>
            <a:r>
              <a:rPr lang="en-US" dirty="0" smtClean="0"/>
              <a:t>During this time, Skinner discovered the works of behaviorist psychologists like John B. Watson and Ivan Pavlov.</a:t>
            </a:r>
          </a:p>
          <a:p>
            <a:r>
              <a:rPr lang="en-US" dirty="0" smtClean="0"/>
              <a:t>He became especially interested in their system of classical conditioning.</a:t>
            </a:r>
          </a:p>
        </p:txBody>
      </p:sp>
      <p:pic>
        <p:nvPicPr>
          <p:cNvPr id="55298" name="Picture 2" descr="http://4.bp.blogspot.com/_vMXyXJV-hb4/SNvlrufM_6I/AAAAAAAAALU/mvgXXh3TJUQ/s400/classic+conditioning.bmp"/>
          <p:cNvPicPr>
            <a:picLocks noChangeAspect="1" noChangeArrowheads="1"/>
          </p:cNvPicPr>
          <p:nvPr/>
        </p:nvPicPr>
        <p:blipFill>
          <a:blip r:embed="rId2" cstate="print"/>
          <a:srcRect/>
          <a:stretch>
            <a:fillRect/>
          </a:stretch>
        </p:blipFill>
        <p:spPr bwMode="auto">
          <a:xfrm>
            <a:off x="428596" y="2214554"/>
            <a:ext cx="3810000" cy="3810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Discovering</a:t>
            </a:r>
            <a:r>
              <a:rPr lang="es-HN" dirty="0" smtClean="0"/>
              <a:t> </a:t>
            </a:r>
            <a:r>
              <a:rPr lang="es-HN" dirty="0" err="1" smtClean="0"/>
              <a:t>Psychology</a:t>
            </a:r>
            <a:endParaRPr lang="es-HN" dirty="0"/>
          </a:p>
        </p:txBody>
      </p:sp>
      <p:sp>
        <p:nvSpPr>
          <p:cNvPr id="3" name="2 Marcador de contenido"/>
          <p:cNvSpPr>
            <a:spLocks noGrp="1"/>
          </p:cNvSpPr>
          <p:nvPr>
            <p:ph idx="1"/>
          </p:nvPr>
        </p:nvSpPr>
        <p:spPr>
          <a:xfrm>
            <a:off x="171448" y="2071678"/>
            <a:ext cx="5043494" cy="4821264"/>
          </a:xfrm>
        </p:spPr>
        <p:txBody>
          <a:bodyPr>
            <a:normAutofit fontScale="77500" lnSpcReduction="20000"/>
          </a:bodyPr>
          <a:lstStyle/>
          <a:p>
            <a:r>
              <a:rPr lang="en-US" dirty="0" smtClean="0"/>
              <a:t>After some traveling, he decided to go back to studying and enrolled in Harvard University.  </a:t>
            </a:r>
          </a:p>
          <a:p>
            <a:r>
              <a:rPr lang="en-US" dirty="0" smtClean="0"/>
              <a:t>He got his masters in psychology in 1930 and his doctorate in 1931. </a:t>
            </a:r>
          </a:p>
          <a:p>
            <a:r>
              <a:rPr lang="en-US" dirty="0" smtClean="0"/>
              <a:t>He stayed there to do research until 1936.</a:t>
            </a:r>
          </a:p>
          <a:p>
            <a:r>
              <a:rPr lang="en-US" dirty="0" smtClean="0"/>
              <a:t>He then taught at the University of Minnesota (Minneapolis) and later at Indiana University, where he was chair of the psychology department from 1946–1947.</a:t>
            </a:r>
          </a:p>
          <a:p>
            <a:r>
              <a:rPr lang="en-US" dirty="0" smtClean="0"/>
              <a:t>He returned </a:t>
            </a:r>
            <a:r>
              <a:rPr lang="en-US" dirty="0" err="1" smtClean="0"/>
              <a:t>toHarvard</a:t>
            </a:r>
            <a:r>
              <a:rPr lang="en-US" dirty="0" smtClean="0"/>
              <a:t> as a tenured professor in 1948 and remained there for the rest of his career</a:t>
            </a:r>
          </a:p>
        </p:txBody>
      </p:sp>
      <p:pic>
        <p:nvPicPr>
          <p:cNvPr id="54274" name="Picture 2" descr="http://upload.wikimedia.org/wikipedia/commons/3/3f/B.F._Skinner_at_Harvard_circa_1950.jpg"/>
          <p:cNvPicPr>
            <a:picLocks noChangeAspect="1" noChangeArrowheads="1"/>
          </p:cNvPicPr>
          <p:nvPr/>
        </p:nvPicPr>
        <p:blipFill>
          <a:blip r:embed="rId2" cstate="print"/>
          <a:srcRect/>
          <a:stretch>
            <a:fillRect/>
          </a:stretch>
        </p:blipFill>
        <p:spPr bwMode="auto">
          <a:xfrm>
            <a:off x="5500694" y="2285992"/>
            <a:ext cx="3321647" cy="364333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r"/>
            <a:r>
              <a:rPr lang="es-HN" smtClean="0"/>
              <a:t>Personal and Mature Life</a:t>
            </a:r>
            <a:endParaRPr lang="es-HN" dirty="0"/>
          </a:p>
        </p:txBody>
      </p:sp>
      <p:sp>
        <p:nvSpPr>
          <p:cNvPr id="3" name="2 Marcador de contenido"/>
          <p:cNvSpPr>
            <a:spLocks noGrp="1"/>
          </p:cNvSpPr>
          <p:nvPr>
            <p:ph idx="1"/>
          </p:nvPr>
        </p:nvSpPr>
        <p:spPr>
          <a:xfrm>
            <a:off x="4672042" y="2143140"/>
            <a:ext cx="3971924" cy="4572008"/>
          </a:xfrm>
        </p:spPr>
        <p:txBody>
          <a:bodyPr>
            <a:normAutofit fontScale="85000" lnSpcReduction="10000"/>
          </a:bodyPr>
          <a:lstStyle/>
          <a:p>
            <a:r>
              <a:rPr lang="es-HN" dirty="0" smtClean="0"/>
              <a:t>He </a:t>
            </a:r>
            <a:r>
              <a:rPr lang="es-HN" dirty="0" err="1" smtClean="0"/>
              <a:t>met</a:t>
            </a:r>
            <a:r>
              <a:rPr lang="es-HN" dirty="0" smtClean="0"/>
              <a:t> and </a:t>
            </a:r>
            <a:r>
              <a:rPr lang="es-HN" dirty="0" err="1" smtClean="0"/>
              <a:t>married</a:t>
            </a:r>
            <a:r>
              <a:rPr lang="es-HN" dirty="0" smtClean="0"/>
              <a:t> </a:t>
            </a:r>
            <a:r>
              <a:rPr lang="es-HN" dirty="0" err="1" smtClean="0"/>
              <a:t>Yvonne</a:t>
            </a:r>
            <a:r>
              <a:rPr lang="es-HN" dirty="0" smtClean="0"/>
              <a:t> Blue in </a:t>
            </a:r>
            <a:r>
              <a:rPr lang="es-HN" dirty="0" err="1" smtClean="0"/>
              <a:t>his</a:t>
            </a:r>
            <a:r>
              <a:rPr lang="es-HN" dirty="0" smtClean="0"/>
              <a:t> </a:t>
            </a:r>
            <a:r>
              <a:rPr lang="es-HN" dirty="0" err="1" smtClean="0"/>
              <a:t>years</a:t>
            </a:r>
            <a:r>
              <a:rPr lang="es-HN" dirty="0" smtClean="0"/>
              <a:t> at </a:t>
            </a:r>
            <a:r>
              <a:rPr lang="es-HN" dirty="0" err="1" smtClean="0"/>
              <a:t>the</a:t>
            </a:r>
            <a:r>
              <a:rPr lang="es-HN" dirty="0" smtClean="0"/>
              <a:t> </a:t>
            </a:r>
            <a:r>
              <a:rPr lang="es-HN" dirty="0" err="1" smtClean="0"/>
              <a:t>University</a:t>
            </a:r>
            <a:r>
              <a:rPr lang="es-HN" dirty="0" smtClean="0"/>
              <a:t> of Minneapolis.</a:t>
            </a:r>
          </a:p>
          <a:p>
            <a:r>
              <a:rPr lang="es-HN" dirty="0" err="1" smtClean="0"/>
              <a:t>They</a:t>
            </a:r>
            <a:r>
              <a:rPr lang="es-HN" dirty="0" smtClean="0"/>
              <a:t> </a:t>
            </a:r>
            <a:r>
              <a:rPr lang="es-HN" dirty="0" err="1" smtClean="0"/>
              <a:t>had</a:t>
            </a:r>
            <a:r>
              <a:rPr lang="es-HN" dirty="0" smtClean="0"/>
              <a:t> 2 </a:t>
            </a:r>
            <a:r>
              <a:rPr lang="es-HN" dirty="0" err="1" smtClean="0"/>
              <a:t>daughters</a:t>
            </a:r>
            <a:r>
              <a:rPr lang="es-HN" dirty="0" smtClean="0"/>
              <a:t>; </a:t>
            </a:r>
            <a:r>
              <a:rPr lang="es-HN" dirty="0" err="1" smtClean="0"/>
              <a:t>Julie</a:t>
            </a:r>
            <a:r>
              <a:rPr lang="es-HN" dirty="0" smtClean="0"/>
              <a:t> and Deborah.</a:t>
            </a:r>
          </a:p>
          <a:p>
            <a:r>
              <a:rPr lang="en-US" dirty="0" smtClean="0"/>
              <a:t>On August 18, 1990, B. F. Skinner died of leukemia after becoming perhaps the most celebrated psychologist since Sigmund Freud. </a:t>
            </a:r>
          </a:p>
          <a:p>
            <a:endParaRPr lang="es-HN" dirty="0"/>
          </a:p>
        </p:txBody>
      </p:sp>
      <p:pic>
        <p:nvPicPr>
          <p:cNvPr id="56322" name="Picture 2" descr="http://arbeitsblaetter.stangl-taller.at/LERNEN/skinnerdebbie.jpg"/>
          <p:cNvPicPr>
            <a:picLocks noChangeAspect="1" noChangeArrowheads="1"/>
          </p:cNvPicPr>
          <p:nvPr/>
        </p:nvPicPr>
        <p:blipFill>
          <a:blip r:embed="rId2" cstate="print"/>
          <a:srcRect/>
          <a:stretch>
            <a:fillRect/>
          </a:stretch>
        </p:blipFill>
        <p:spPr bwMode="auto">
          <a:xfrm>
            <a:off x="285720" y="2214554"/>
            <a:ext cx="4346228" cy="414340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HN" dirty="0" err="1" smtClean="0"/>
              <a:t>Skinner’s</a:t>
            </a:r>
            <a:r>
              <a:rPr lang="es-HN" dirty="0" smtClean="0"/>
              <a:t> </a:t>
            </a:r>
            <a:r>
              <a:rPr lang="es-HN" dirty="0" err="1" smtClean="0"/>
              <a:t>Theory</a:t>
            </a:r>
            <a:endParaRPr lang="es-HN" dirty="0"/>
          </a:p>
        </p:txBody>
      </p:sp>
      <p:sp>
        <p:nvSpPr>
          <p:cNvPr id="3" name="2 Marcador de contenido"/>
          <p:cNvSpPr>
            <a:spLocks noGrp="1"/>
          </p:cNvSpPr>
          <p:nvPr>
            <p:ph idx="1"/>
          </p:nvPr>
        </p:nvSpPr>
        <p:spPr>
          <a:xfrm>
            <a:off x="457200" y="2179636"/>
            <a:ext cx="4186238" cy="4464073"/>
          </a:xfrm>
        </p:spPr>
        <p:txBody>
          <a:bodyPr>
            <a:normAutofit fontScale="70000" lnSpcReduction="20000"/>
          </a:bodyPr>
          <a:lstStyle/>
          <a:p>
            <a:r>
              <a:rPr lang="en-US" dirty="0" smtClean="0"/>
              <a:t>Skinner was still rebellious and impatient with what he considered unintelligent ideas.</a:t>
            </a:r>
          </a:p>
          <a:p>
            <a:r>
              <a:rPr lang="en-US" dirty="0" smtClean="0"/>
              <a:t>In graduate school, a professor named William Cozier encouraged his ideas and helped him develop his theories.</a:t>
            </a:r>
          </a:p>
          <a:p>
            <a:r>
              <a:rPr lang="en-US" dirty="0" smtClean="0"/>
              <a:t>Skinner started constructing an apparatus to study the behavior of rats.</a:t>
            </a:r>
          </a:p>
          <a:p>
            <a:r>
              <a:rPr lang="en-US" dirty="0" smtClean="0"/>
              <a:t>This cage (later named “Skinner box”) had a bar or pedal on one wall that, when pressed, caused a little mechanism to release a food pellet into the cage.</a:t>
            </a:r>
          </a:p>
        </p:txBody>
      </p:sp>
      <p:pic>
        <p:nvPicPr>
          <p:cNvPr id="58370" name="Picture 2" descr="http://bio.research.ucsc.edu/~barrylab/classes/animal_behavior/IMAGES1.DIR/RATBOX.GIF"/>
          <p:cNvPicPr>
            <a:picLocks noChangeAspect="1" noChangeArrowheads="1"/>
          </p:cNvPicPr>
          <p:nvPr/>
        </p:nvPicPr>
        <p:blipFill>
          <a:blip r:embed="rId2" cstate="print"/>
          <a:srcRect/>
          <a:stretch>
            <a:fillRect/>
          </a:stretch>
        </p:blipFill>
        <p:spPr bwMode="auto">
          <a:xfrm>
            <a:off x="4786314" y="2357430"/>
            <a:ext cx="3883854" cy="3276642"/>
          </a:xfrm>
          <a:prstGeom prst="rect">
            <a:avLst/>
          </a:prstGeom>
          <a:noFill/>
        </p:spPr>
      </p:pic>
      <p:sp>
        <p:nvSpPr>
          <p:cNvPr id="5" name="4 Rectángulo"/>
          <p:cNvSpPr/>
          <p:nvPr/>
        </p:nvSpPr>
        <p:spPr>
          <a:xfrm>
            <a:off x="4500562" y="5857892"/>
            <a:ext cx="4357686" cy="646331"/>
          </a:xfrm>
          <a:prstGeom prst="rect">
            <a:avLst/>
          </a:prstGeom>
        </p:spPr>
        <p:txBody>
          <a:bodyPr wrap="square">
            <a:spAutoFit/>
          </a:bodyPr>
          <a:lstStyle/>
          <a:p>
            <a:r>
              <a:rPr lang="es-HN" dirty="0" smtClean="0">
                <a:hlinkClick r:id="rId3"/>
              </a:rPr>
              <a:t>www.youtube.com/watch?v=R37djtako3I&amp;feature=related</a:t>
            </a:r>
            <a:endParaRPr lang="es-H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1524000"/>
          </a:xfrm>
        </p:spPr>
        <p:txBody>
          <a:bodyPr/>
          <a:lstStyle/>
          <a:p>
            <a:pPr algn="ctr"/>
            <a:r>
              <a:rPr lang="es-HN" dirty="0" err="1" smtClean="0"/>
              <a:t>Skinner’s</a:t>
            </a:r>
            <a:r>
              <a:rPr lang="es-HN" dirty="0" smtClean="0"/>
              <a:t> </a:t>
            </a:r>
            <a:r>
              <a:rPr lang="es-HN" dirty="0" err="1" smtClean="0"/>
              <a:t>Theory</a:t>
            </a:r>
            <a:endParaRPr lang="es-HN" dirty="0"/>
          </a:p>
        </p:txBody>
      </p:sp>
      <p:sp>
        <p:nvSpPr>
          <p:cNvPr id="3" name="2 Marcador de contenido"/>
          <p:cNvSpPr>
            <a:spLocks noGrp="1"/>
          </p:cNvSpPr>
          <p:nvPr>
            <p:ph idx="1"/>
          </p:nvPr>
        </p:nvSpPr>
        <p:spPr>
          <a:xfrm>
            <a:off x="4143372" y="1714488"/>
            <a:ext cx="4786346" cy="5143512"/>
          </a:xfrm>
        </p:spPr>
        <p:txBody>
          <a:bodyPr>
            <a:normAutofit fontScale="77500" lnSpcReduction="20000"/>
          </a:bodyPr>
          <a:lstStyle/>
          <a:p>
            <a:r>
              <a:rPr lang="en-US" dirty="0" smtClean="0"/>
              <a:t>Skinner discovered that the rate with which the rat pressed the bar depended not on any preceding stimulus (as Watson and Pavlov had previously stated), but on what happened after the bar was pressed. </a:t>
            </a:r>
          </a:p>
          <a:p>
            <a:r>
              <a:rPr lang="en-US" dirty="0" smtClean="0"/>
              <a:t>Unlike the reflexes that Pavlov had studied, this kind of behavior operated on the environment and was controlled by its effects. </a:t>
            </a:r>
          </a:p>
          <a:p>
            <a:r>
              <a:rPr lang="en-US" dirty="0" smtClean="0"/>
              <a:t>Skinner named it operant behavior. The process of arranging the contingencies of reinforcement responsible for producing this new kind of behavior he called operant conditioning. </a:t>
            </a:r>
            <a:endParaRPr lang="es-HN" dirty="0"/>
          </a:p>
        </p:txBody>
      </p:sp>
      <p:pic>
        <p:nvPicPr>
          <p:cNvPr id="57346" name="Picture 2" descr="http://store.perspicuity.com/sections/Products/Press.sized.jpg"/>
          <p:cNvPicPr>
            <a:picLocks noChangeAspect="1" noChangeArrowheads="1"/>
          </p:cNvPicPr>
          <p:nvPr/>
        </p:nvPicPr>
        <p:blipFill>
          <a:blip r:embed="rId2" cstate="print"/>
          <a:srcRect/>
          <a:stretch>
            <a:fillRect/>
          </a:stretch>
        </p:blipFill>
        <p:spPr bwMode="auto">
          <a:xfrm>
            <a:off x="571472" y="2071678"/>
            <a:ext cx="3214710" cy="379991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luxe">
  <a:themeElements>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Deluxe</Template>
  <TotalTime>324</TotalTime>
  <Words>1574</Words>
  <Application>Microsoft Office PowerPoint</Application>
  <PresentationFormat>On-screen Show (4:3)</PresentationFormat>
  <Paragraphs>130</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Deluxe</vt:lpstr>
      <vt:lpstr>B.F. Skinner</vt:lpstr>
      <vt:lpstr>Introduction</vt:lpstr>
      <vt:lpstr>Early Life</vt:lpstr>
      <vt:lpstr>Early Life</vt:lpstr>
      <vt:lpstr>First Influences</vt:lpstr>
      <vt:lpstr>Discovering Psychology</vt:lpstr>
      <vt:lpstr>Personal and Mature Life</vt:lpstr>
      <vt:lpstr>Skinner’s Theory</vt:lpstr>
      <vt:lpstr>Skinner’s Theory</vt:lpstr>
      <vt:lpstr>Skinner’s Theory Expansions</vt:lpstr>
      <vt:lpstr>Skinner’s Theory Expansions</vt:lpstr>
      <vt:lpstr>Skinner’s Theory Expansions</vt:lpstr>
      <vt:lpstr>The Big Theory: Radical Behaviorism</vt:lpstr>
      <vt:lpstr>RADICAL BEHAVIORISM</vt:lpstr>
      <vt:lpstr>Significant Inventions</vt:lpstr>
      <vt:lpstr>Significant Inventions</vt:lpstr>
      <vt:lpstr>Significant Inventions</vt:lpstr>
      <vt:lpstr>Published Books</vt:lpstr>
      <vt:lpstr>Published Books</vt:lpstr>
      <vt:lpstr>Published Books</vt:lpstr>
      <vt:lpstr>Skinner’s Legacy</vt:lpstr>
      <vt:lpstr>Awards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Michelle</dc:creator>
  <cp:lastModifiedBy>Comp13</cp:lastModifiedBy>
  <cp:revision>33</cp:revision>
  <dcterms:created xsi:type="dcterms:W3CDTF">2009-11-06T00:05:31Z</dcterms:created>
  <dcterms:modified xsi:type="dcterms:W3CDTF">2009-11-25T14:17:10Z</dcterms:modified>
</cp:coreProperties>
</file>